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79" r:id="rId3"/>
    <p:sldId id="274" r:id="rId4"/>
    <p:sldId id="275" r:id="rId5"/>
    <p:sldId id="276" r:id="rId6"/>
    <p:sldId id="27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10E06-72CE-460E-9866-D6576949DAA0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26382-0F90-4B30-B5F6-1E3010AA1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766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828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65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70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616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993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582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87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4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445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55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618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846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98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6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336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31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26382-0F90-4B30-B5F6-1E3010AA155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1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51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13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7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18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2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5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0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5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14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6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693CA-9F52-4AEC-8A31-97C98990C904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71AE-F3AE-4E7A-9FFA-9358E8CE7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8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A RGB stack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6240"/>
            <a:ext cx="2639060" cy="3032760"/>
          </a:xfrm>
          <a:prstGeom prst="rect">
            <a:avLst/>
          </a:prstGeom>
          <a:noFill/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Competition Rules Changes 2017</a:t>
            </a:r>
            <a:endParaRPr lang="en-GB" dirty="0"/>
          </a:p>
          <a:p>
            <a:r>
              <a:rPr lang="en-GB" dirty="0" smtClean="0"/>
              <a:t>Jan 2017 Directors’ Seminar Preview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32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575048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4. Maximum Start Height Clarified for Blue Days (Rules 5.6.3).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en-GB" dirty="0" smtClean="0"/>
              <a:t>On blue days, max start height defined as 1000ft above expected height of convection.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B0F0"/>
                </a:solidFill>
              </a:rPr>
              <a:t>From Andy </a:t>
            </a:r>
            <a:r>
              <a:rPr lang="en-GB" sz="1800" dirty="0" err="1" smtClean="0">
                <a:solidFill>
                  <a:srgbClr val="00B0F0"/>
                </a:solidFill>
              </a:rPr>
              <a:t>Cockerell‘s</a:t>
            </a:r>
            <a:r>
              <a:rPr lang="en-GB" sz="1800" dirty="0" smtClean="0">
                <a:solidFill>
                  <a:srgbClr val="00B0F0"/>
                </a:solidFill>
              </a:rPr>
              <a:t> Director’s Report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63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5. Start Open Time Formula given 5 more minutes. (Rule 5.6.4).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n-GB" sz="2400" dirty="0"/>
              <a:t>The start for each task group will open not less than 1</a:t>
            </a:r>
            <a:r>
              <a:rPr lang="en-GB" sz="2400" u="sng" dirty="0"/>
              <a:t>5</a:t>
            </a:r>
            <a:r>
              <a:rPr lang="en-GB" sz="2400" dirty="0"/>
              <a:t> minutes, plus 1 minute for each 200 feet or part thereof by which the cloud base exceeds 3000 feet, after the last competitor in that task group has had the option to launch.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Directors </a:t>
            </a:r>
            <a:r>
              <a:rPr lang="en-GB" sz="2400" dirty="0"/>
              <a:t>are reminded that this is a minimum time. More time may be allowed if necessary, for instance if the start zone is remote</a:t>
            </a:r>
            <a:r>
              <a:rPr lang="en-GB" sz="2400" dirty="0" smtClean="0"/>
              <a:t>.</a:t>
            </a:r>
          </a:p>
          <a:p>
            <a:r>
              <a:rPr lang="en-GB" sz="1600" dirty="0" smtClean="0">
                <a:solidFill>
                  <a:srgbClr val="00B0F0"/>
                </a:solidFill>
              </a:rPr>
              <a:t>Jointly suggested by Andy </a:t>
            </a:r>
            <a:r>
              <a:rPr lang="en-GB" sz="1600" dirty="0" err="1" smtClean="0">
                <a:solidFill>
                  <a:srgbClr val="00B0F0"/>
                </a:solidFill>
              </a:rPr>
              <a:t>Cockerell</a:t>
            </a:r>
            <a:r>
              <a:rPr lang="en-GB" sz="1600" dirty="0" smtClean="0">
                <a:solidFill>
                  <a:srgbClr val="00B0F0"/>
                </a:solidFill>
              </a:rPr>
              <a:t> and Gary </a:t>
            </a:r>
            <a:r>
              <a:rPr lang="en-GB" sz="1600" dirty="0" err="1" smtClean="0">
                <a:solidFill>
                  <a:srgbClr val="00B0F0"/>
                </a:solidFill>
              </a:rPr>
              <a:t>Stingemore</a:t>
            </a:r>
            <a:endParaRPr lang="en-GB" sz="16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4713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6. Enhanced Option Is Just a Turnpoint Type (Rule 5.7).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435280" cy="3489251"/>
          </a:xfrm>
        </p:spPr>
        <p:txBody>
          <a:bodyPr/>
          <a:lstStyle/>
          <a:p>
            <a:r>
              <a:rPr lang="en-GB" dirty="0" smtClean="0"/>
              <a:t>Enhanced Option Fixed Course Task Type has been removed. It was never really a separate type of task, just a special kind of TP.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Pointed out by Phil Jeffrey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8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7. Final Control Point Radius </a:t>
            </a:r>
            <a:br>
              <a:rPr lang="en-GB" b="1" dirty="0" smtClean="0"/>
            </a:br>
            <a:r>
              <a:rPr lang="en-GB" b="1" dirty="0" smtClean="0"/>
              <a:t>(Rule 5.8.3).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a fixed course turnpoint is used as a final control </a:t>
            </a:r>
            <a:r>
              <a:rPr lang="en-GB" dirty="0" smtClean="0"/>
              <a:t>point.</a:t>
            </a:r>
          </a:p>
          <a:p>
            <a:r>
              <a:rPr lang="en-GB" dirty="0" smtClean="0"/>
              <a:t>And </a:t>
            </a:r>
            <a:r>
              <a:rPr lang="en-GB" dirty="0"/>
              <a:t>when there is more than one class whose last task legs approach the same control point from opposite </a:t>
            </a:r>
            <a:r>
              <a:rPr lang="en-GB" dirty="0" smtClean="0"/>
              <a:t>sides:-</a:t>
            </a:r>
          </a:p>
          <a:p>
            <a:r>
              <a:rPr lang="en-GB" dirty="0" smtClean="0"/>
              <a:t>A </a:t>
            </a:r>
            <a:r>
              <a:rPr lang="en-GB" dirty="0"/>
              <a:t>circle of up to 1km radius may be used instead of the standard 500m circle</a:t>
            </a:r>
            <a:r>
              <a:rPr lang="en-GB" dirty="0" smtClean="0"/>
              <a:t>.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From an idea by Russell </a:t>
            </a:r>
            <a:r>
              <a:rPr lang="en-GB" sz="1800" dirty="0" err="1" smtClean="0">
                <a:solidFill>
                  <a:srgbClr val="00B0F0"/>
                </a:solidFill>
              </a:rPr>
              <a:t>Cheetham</a:t>
            </a:r>
            <a:endParaRPr lang="en-GB" sz="18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13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8. Finish Ring Minimum Altitude Uses Take-Off Pressure Datum </a:t>
            </a:r>
            <a:br>
              <a:rPr lang="en-GB" b="1" dirty="0" smtClean="0"/>
            </a:br>
            <a:r>
              <a:rPr lang="en-GB" b="1" dirty="0" smtClean="0"/>
              <a:t>(Rule 5.9.3.2 &amp; App 7.4).  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en-GB" dirty="0" smtClean="0"/>
              <a:t>Clarification to avoid potential disputes when atmospheric pressure may have changed during a flight.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From </a:t>
            </a:r>
            <a:r>
              <a:rPr lang="en-GB" sz="2000" dirty="0" err="1" smtClean="0">
                <a:solidFill>
                  <a:srgbClr val="00B0F0"/>
                </a:solidFill>
              </a:rPr>
              <a:t>LashamGlide</a:t>
            </a:r>
            <a:r>
              <a:rPr lang="en-GB" sz="2000" dirty="0" smtClean="0">
                <a:solidFill>
                  <a:srgbClr val="00B0F0"/>
                </a:solidFill>
              </a:rPr>
              <a:t> Incident reported by Andy Davis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3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9. ATZs added to Airspace Section (Rule 5.10.4)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3096344"/>
          </a:xfrm>
        </p:spPr>
        <p:txBody>
          <a:bodyPr>
            <a:normAutofit fontScale="32500" lnSpcReduction="20000"/>
          </a:bodyPr>
          <a:lstStyle/>
          <a:p>
            <a:r>
              <a:rPr lang="en-GB" sz="7400" dirty="0" smtClean="0"/>
              <a:t>The Rules had previously been silent on ATZs. causing potential confusion regarding their status.</a:t>
            </a:r>
          </a:p>
          <a:p>
            <a:pPr lvl="1"/>
            <a:r>
              <a:rPr lang="en-GB" sz="4900" dirty="0" smtClean="0"/>
              <a:t>Although </a:t>
            </a:r>
            <a:r>
              <a:rPr lang="en-GB" sz="4900" dirty="0"/>
              <a:t>ATZs are not designated as excluded airspace, penetration of an ATZ without first obtaining permission is illegal and must be avoided except for reasons of flight safety. </a:t>
            </a:r>
            <a:endParaRPr lang="en-GB" sz="4900" dirty="0" smtClean="0"/>
          </a:p>
          <a:p>
            <a:pPr lvl="1"/>
            <a:r>
              <a:rPr lang="en-GB" sz="4900" dirty="0" smtClean="0"/>
              <a:t>Directors </a:t>
            </a:r>
            <a:r>
              <a:rPr lang="en-GB" sz="4900" dirty="0"/>
              <a:t>should consider designating selected ATZ’s in the task area as additional penalty areas if they judge it appropriate. Pilots should be briefed accordingly.  </a:t>
            </a:r>
            <a:endParaRPr lang="en-GB" sz="4900" dirty="0" smtClean="0"/>
          </a:p>
          <a:p>
            <a:pPr lvl="1"/>
            <a:r>
              <a:rPr lang="en-GB" sz="4900" dirty="0" smtClean="0"/>
              <a:t>Unauthorised </a:t>
            </a:r>
            <a:r>
              <a:rPr lang="en-GB" sz="4900" dirty="0"/>
              <a:t>ATZ Infringements which result in a complaint from an airfield operator may, in addition, be dealt with by the application of an airspace penalty regardless of the briefed status of the ATZ. </a:t>
            </a:r>
            <a:endParaRPr lang="en-GB" sz="4900" dirty="0" smtClean="0"/>
          </a:p>
          <a:p>
            <a:pPr lvl="1"/>
            <a:r>
              <a:rPr lang="en-GB" sz="4900" dirty="0" smtClean="0">
                <a:solidFill>
                  <a:srgbClr val="00B0F0"/>
                </a:solidFill>
              </a:rPr>
              <a:t>In response to a query from George Metcalfe</a:t>
            </a:r>
            <a:endParaRPr lang="en-GB" sz="4900" dirty="0">
              <a:solidFill>
                <a:srgbClr val="00B0F0"/>
              </a:solidFill>
            </a:endParaRPr>
          </a:p>
          <a:p>
            <a:pPr marL="0" indent="0" hangingPunc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78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647056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10. Radio and External Aids </a:t>
            </a:r>
            <a:br>
              <a:rPr lang="en-GB" b="1" dirty="0" smtClean="0"/>
            </a:br>
            <a:r>
              <a:rPr lang="en-GB" b="1" dirty="0" smtClean="0"/>
              <a:t>(Rules 5.12 &amp; 5.13).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en-GB" dirty="0" smtClean="0"/>
              <a:t>Paragraph 5.13.2 removed as it was essentially a duplication of 5.12.1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Another one from Phil Jeffrey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3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584176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11. </a:t>
            </a:r>
            <a:r>
              <a:rPr lang="en-GB" b="1" dirty="0" err="1" smtClean="0"/>
              <a:t>Womens</a:t>
            </a:r>
            <a:r>
              <a:rPr lang="en-GB" b="1" dirty="0" smtClean="0"/>
              <a:t>’ World Championship Team Selection Criteria Changed </a:t>
            </a:r>
            <a:br>
              <a:rPr lang="en-GB" b="1" dirty="0" smtClean="0"/>
            </a:br>
            <a:r>
              <a:rPr lang="en-GB" b="1" dirty="0" smtClean="0"/>
              <a:t>(Rule 6.2.6).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en-GB" dirty="0" smtClean="0"/>
              <a:t>Top</a:t>
            </a:r>
            <a:r>
              <a:rPr lang="en-GB" b="1" dirty="0" smtClean="0"/>
              <a:t> </a:t>
            </a:r>
            <a:r>
              <a:rPr lang="en-GB" dirty="0" smtClean="0"/>
              <a:t>40% rule replaced by ranking score 650 or higher.</a:t>
            </a:r>
          </a:p>
          <a:p>
            <a:r>
              <a:rPr lang="en-GB" dirty="0" smtClean="0"/>
              <a:t>This means in the top 80 or so.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Prompted by a suggestion from Claudia Hill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50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12. Glider Speed Indices. (App 7.3). 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indices for:-</a:t>
            </a:r>
          </a:p>
          <a:p>
            <a:pPr lvl="1"/>
            <a:r>
              <a:rPr lang="en-GB" smtClean="0"/>
              <a:t>ASH30 </a:t>
            </a:r>
            <a:r>
              <a:rPr lang="en-GB" dirty="0" smtClean="0"/>
              <a:t>…....……………………..118 </a:t>
            </a:r>
          </a:p>
          <a:p>
            <a:pPr lvl="1"/>
            <a:r>
              <a:rPr lang="en-GB" dirty="0" smtClean="0"/>
              <a:t>Ventus3…………………..........111</a:t>
            </a:r>
          </a:p>
          <a:p>
            <a:pPr lvl="1"/>
            <a:r>
              <a:rPr lang="en-GB" dirty="0" smtClean="0"/>
              <a:t>Silent2 Electro/Targa…………94 </a:t>
            </a:r>
            <a:r>
              <a:rPr lang="en-GB" sz="1600" dirty="0" smtClean="0"/>
              <a:t>(down from 96)</a:t>
            </a:r>
          </a:p>
          <a:p>
            <a:pPr lvl="1"/>
            <a:r>
              <a:rPr lang="en-GB" dirty="0" smtClean="0"/>
              <a:t>SZD-54-2 </a:t>
            </a:r>
            <a:r>
              <a:rPr lang="en-GB" dirty="0" err="1" smtClean="0"/>
              <a:t>Perkoz</a:t>
            </a:r>
            <a:r>
              <a:rPr lang="en-GB" dirty="0" smtClean="0"/>
              <a:t> 20m……..…93 </a:t>
            </a:r>
          </a:p>
          <a:p>
            <a:pPr lvl="1"/>
            <a:r>
              <a:rPr lang="en-GB" dirty="0" smtClean="0"/>
              <a:t>SZD-54-2 </a:t>
            </a:r>
            <a:r>
              <a:rPr lang="en-GB" dirty="0" err="1" smtClean="0"/>
              <a:t>Perkoz</a:t>
            </a:r>
            <a:r>
              <a:rPr lang="en-GB" dirty="0" smtClean="0"/>
              <a:t> 17.5m……..87</a:t>
            </a:r>
          </a:p>
          <a:p>
            <a:pPr lvl="1"/>
            <a:r>
              <a:rPr lang="en-GB" dirty="0" smtClean="0"/>
              <a:t>LS10………………………………..110 </a:t>
            </a:r>
            <a:r>
              <a:rPr lang="en-GB" sz="1600" dirty="0" smtClean="0"/>
              <a:t>(not previously included)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3999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Competition Rules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708920"/>
            <a:ext cx="7283152" cy="3417243"/>
          </a:xfrm>
        </p:spPr>
        <p:txBody>
          <a:bodyPr/>
          <a:lstStyle/>
          <a:p>
            <a:r>
              <a:rPr lang="en-GB" dirty="0" smtClean="0"/>
              <a:t>Target Publication Date March 1st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91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Change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Proposals received during the year by Comps Committee are looked at during winter meeting round.</a:t>
            </a:r>
          </a:p>
          <a:p>
            <a:r>
              <a:rPr lang="en-GB" sz="2800" dirty="0" smtClean="0"/>
              <a:t>Rules Sub-Committee Examines proposals and makes recommendations to adopt, reject or consult.</a:t>
            </a:r>
          </a:p>
          <a:p>
            <a:r>
              <a:rPr lang="en-GB" sz="2800" dirty="0" smtClean="0"/>
              <a:t>Full Committee Reviews Recommendations</a:t>
            </a:r>
          </a:p>
          <a:p>
            <a:r>
              <a:rPr lang="en-GB" sz="2800" dirty="0" smtClean="0"/>
              <a:t>New Rules Published in March/April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719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844824"/>
            <a:ext cx="6707088" cy="3849291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Sources</a:t>
            </a:r>
          </a:p>
          <a:p>
            <a:pPr lvl="1"/>
            <a:r>
              <a:rPr lang="en-GB" sz="2000" dirty="0" smtClean="0"/>
              <a:t>Competition Forums</a:t>
            </a:r>
          </a:p>
          <a:p>
            <a:pPr lvl="1"/>
            <a:r>
              <a:rPr lang="en-GB" sz="2000" dirty="0" smtClean="0"/>
              <a:t>Directors Reports</a:t>
            </a:r>
          </a:p>
          <a:p>
            <a:pPr lvl="1"/>
            <a:r>
              <a:rPr lang="en-GB" sz="2000" dirty="0" smtClean="0"/>
              <a:t>Individuals</a:t>
            </a:r>
          </a:p>
          <a:p>
            <a:pPr lvl="1"/>
            <a:r>
              <a:rPr lang="en-GB" sz="2000" dirty="0" smtClean="0"/>
              <a:t>IGC</a:t>
            </a:r>
          </a:p>
          <a:p>
            <a:r>
              <a:rPr lang="en-GB" sz="2400" dirty="0" smtClean="0"/>
              <a:t>This Year</a:t>
            </a:r>
          </a:p>
          <a:p>
            <a:pPr lvl="1"/>
            <a:r>
              <a:rPr lang="en-GB" sz="2000" dirty="0" smtClean="0"/>
              <a:t>Over 40 change requests received ranging from sheer pedantry  to genuine issues.</a:t>
            </a:r>
          </a:p>
          <a:p>
            <a:pPr lvl="1"/>
            <a:r>
              <a:rPr lang="en-GB" sz="2000" dirty="0" smtClean="0"/>
              <a:t>Some Rejected</a:t>
            </a:r>
          </a:p>
          <a:p>
            <a:pPr lvl="1"/>
            <a:r>
              <a:rPr lang="en-GB" sz="2000" dirty="0" smtClean="0"/>
              <a:t>Some for Consultation</a:t>
            </a:r>
          </a:p>
          <a:p>
            <a:pPr lvl="1"/>
            <a:r>
              <a:rPr lang="en-GB" sz="2000" dirty="0" smtClean="0"/>
              <a:t>Some still being processed</a:t>
            </a:r>
          </a:p>
          <a:p>
            <a:pPr lvl="1"/>
            <a:r>
              <a:rPr lang="en-GB" sz="2000" dirty="0" smtClean="0"/>
              <a:t>12 substantial changes made (so far)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Some That Missed The Cut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sz="1800" b="1" dirty="0" smtClean="0"/>
              <a:t>Remote Finishing</a:t>
            </a:r>
          </a:p>
          <a:p>
            <a:pPr lvl="1"/>
            <a:r>
              <a:rPr lang="en-GB" sz="1800" dirty="0" smtClean="0"/>
              <a:t>Very </a:t>
            </a:r>
            <a:r>
              <a:rPr lang="en-GB" sz="1800" dirty="0" err="1" smtClean="0"/>
              <a:t>Lasham</a:t>
            </a:r>
            <a:r>
              <a:rPr lang="en-GB" sz="1800" dirty="0" smtClean="0"/>
              <a:t>-Specific Proposal to separate Finishers from Landers</a:t>
            </a:r>
          </a:p>
          <a:p>
            <a:pPr lvl="1"/>
            <a:r>
              <a:rPr lang="en-GB" sz="1800" dirty="0" smtClean="0"/>
              <a:t>Too big a change to implement without consultation and trial</a:t>
            </a:r>
          </a:p>
          <a:p>
            <a:pPr lvl="1"/>
            <a:r>
              <a:rPr lang="en-GB" sz="1800" dirty="0" smtClean="0"/>
              <a:t>Generalised proposal and trial requested. </a:t>
            </a:r>
          </a:p>
          <a:p>
            <a:r>
              <a:rPr lang="en-GB" sz="1800" b="1" dirty="0" smtClean="0"/>
              <a:t>Revert to BGA Handicaps in 20M Multi-Seat nationals</a:t>
            </a:r>
          </a:p>
          <a:p>
            <a:pPr lvl="1"/>
            <a:r>
              <a:rPr lang="en-GB" sz="1800" dirty="0" smtClean="0"/>
              <a:t>Concern that “exclusion” of certain types may be inhibiting entry</a:t>
            </a:r>
          </a:p>
          <a:p>
            <a:pPr lvl="1"/>
            <a:r>
              <a:rPr lang="en-GB" sz="1800" dirty="0" smtClean="0"/>
              <a:t>Only just moved to IGC Handicaps</a:t>
            </a:r>
          </a:p>
          <a:p>
            <a:pPr lvl="1"/>
            <a:r>
              <a:rPr lang="en-GB" sz="1800" dirty="0" smtClean="0"/>
              <a:t>Would contest be devalued?</a:t>
            </a:r>
          </a:p>
          <a:p>
            <a:pPr lvl="1"/>
            <a:r>
              <a:rPr lang="en-GB" sz="1800" dirty="0" smtClean="0"/>
              <a:t>Topic for forums</a:t>
            </a:r>
          </a:p>
          <a:p>
            <a:r>
              <a:rPr lang="en-GB" sz="1800" b="1" dirty="0" smtClean="0"/>
              <a:t>Standing Pre-Briefed “X &amp; </a:t>
            </a:r>
            <a:r>
              <a:rPr lang="en-GB" sz="1800" b="1" dirty="0" err="1" smtClean="0"/>
              <a:t>Y”Fallback</a:t>
            </a:r>
            <a:r>
              <a:rPr lang="en-GB" sz="1800" b="1" dirty="0" smtClean="0"/>
              <a:t> Tasks</a:t>
            </a:r>
            <a:endParaRPr lang="en-GB" sz="1600" b="1" dirty="0" smtClean="0"/>
          </a:p>
          <a:p>
            <a:pPr lvl="1"/>
            <a:r>
              <a:rPr lang="en-GB" sz="1800" dirty="0" smtClean="0"/>
              <a:t>Potential difficulty with Airspace briefing and multiple tasksheets</a:t>
            </a:r>
          </a:p>
          <a:p>
            <a:pPr lvl="1"/>
            <a:r>
              <a:rPr lang="en-GB" sz="1800" dirty="0" smtClean="0"/>
              <a:t>Day-Specific </a:t>
            </a:r>
            <a:r>
              <a:rPr lang="en-GB" sz="1800" dirty="0" err="1" smtClean="0"/>
              <a:t>fallback</a:t>
            </a:r>
            <a:r>
              <a:rPr lang="en-GB" sz="1800" dirty="0" smtClean="0"/>
              <a:t> tasks should be adequate</a:t>
            </a:r>
          </a:p>
          <a:p>
            <a:pPr lvl="1"/>
            <a:r>
              <a:rPr lang="en-GB" sz="1800" dirty="0" smtClean="0"/>
              <a:t>Rejected</a:t>
            </a:r>
          </a:p>
          <a:p>
            <a:r>
              <a:rPr lang="en-GB" sz="1800" b="1" dirty="0" smtClean="0"/>
              <a:t>Drop Pilot Reporting of Start Times</a:t>
            </a:r>
          </a:p>
          <a:p>
            <a:pPr lvl="1"/>
            <a:r>
              <a:rPr lang="en-GB" sz="1800" dirty="0" smtClean="0"/>
              <a:t>Suggested unnecessary due to tracking and as an anti-leeching measure</a:t>
            </a:r>
          </a:p>
          <a:p>
            <a:pPr lvl="1"/>
            <a:r>
              <a:rPr lang="en-GB" sz="1800" dirty="0" smtClean="0"/>
              <a:t>Tracking not universal</a:t>
            </a:r>
          </a:p>
          <a:p>
            <a:pPr lvl="1"/>
            <a:r>
              <a:rPr lang="en-GB" sz="1800" dirty="0" smtClean="0"/>
              <a:t>Half-hour leeway should be enough for anti-leeching</a:t>
            </a:r>
          </a:p>
          <a:p>
            <a:pPr lvl="1"/>
            <a:r>
              <a:rPr lang="en-GB" sz="1800" dirty="0" smtClean="0"/>
              <a:t>Definitive start reports still valued by organisation and spectators</a:t>
            </a:r>
          </a:p>
          <a:p>
            <a:pPr lvl="1"/>
            <a:r>
              <a:rPr lang="en-GB" sz="1800" dirty="0" smtClean="0"/>
              <a:t>Potential safety implications in glider-missing scenario</a:t>
            </a:r>
          </a:p>
          <a:p>
            <a:pPr lvl="1"/>
            <a:r>
              <a:rPr lang="en-GB" sz="1800" dirty="0" smtClean="0"/>
              <a:t>Rejected</a:t>
            </a:r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4382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Some that are Still Being Discussed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204864"/>
            <a:ext cx="6707088" cy="3921299"/>
          </a:xfrm>
        </p:spPr>
        <p:txBody>
          <a:bodyPr/>
          <a:lstStyle/>
          <a:p>
            <a:r>
              <a:rPr lang="en-GB" dirty="0" smtClean="0"/>
              <a:t>Fin Ballast in Club Class</a:t>
            </a:r>
          </a:p>
          <a:p>
            <a:pPr lvl="1"/>
            <a:r>
              <a:rPr lang="en-GB" sz="2400" dirty="0" smtClean="0"/>
              <a:t>Ruling made during 2016 Comp</a:t>
            </a:r>
          </a:p>
          <a:p>
            <a:pPr lvl="1"/>
            <a:r>
              <a:rPr lang="en-GB" sz="2400" dirty="0" smtClean="0"/>
              <a:t>Needs to be ratified in rules</a:t>
            </a:r>
          </a:p>
          <a:p>
            <a:r>
              <a:rPr lang="en-GB" dirty="0" smtClean="0"/>
              <a:t>Club Class Weight Adjustment</a:t>
            </a:r>
          </a:p>
          <a:p>
            <a:pPr lvl="1"/>
            <a:r>
              <a:rPr lang="en-GB" sz="2400" dirty="0" smtClean="0"/>
              <a:t>Some clarification of rules required</a:t>
            </a:r>
          </a:p>
          <a:p>
            <a:r>
              <a:rPr lang="en-GB" dirty="0" smtClean="0"/>
              <a:t>Minimum Distance in DHT</a:t>
            </a:r>
          </a:p>
          <a:p>
            <a:pPr lvl="1"/>
            <a:r>
              <a:rPr lang="en-GB" sz="2400" dirty="0" smtClean="0"/>
              <a:t>What is it and who should do it?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70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/>
          <a:lstStyle/>
          <a:p>
            <a:r>
              <a:rPr lang="en-GB" dirty="0" smtClean="0"/>
              <a:t>Rules Changes Adopted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7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1. Junior Championship renamed as “Junior Nationals” (rule 4.4)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GB" dirty="0" smtClean="0"/>
              <a:t>This change reflects the fact that this competition has come to be known widely as “The Junior Nationals.”</a:t>
            </a:r>
          </a:p>
          <a:p>
            <a:r>
              <a:rPr lang="en-GB" dirty="0" smtClean="0"/>
              <a:t>Note: Name change only. No change to rating and British Team selection criteria.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Thanks to Phil Jeffrey for this proposal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2. Alternative Rules &amp; Procedures (Rule 4.7).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GB" dirty="0" smtClean="0"/>
              <a:t>Now requires the earliest possible publication of the intention to trial alternative rules and/or procedures. Previously, publication with the local rules had been the only requirement.</a:t>
            </a:r>
          </a:p>
          <a:p>
            <a:r>
              <a:rPr lang="en-GB" sz="2000" dirty="0" smtClean="0">
                <a:solidFill>
                  <a:srgbClr val="00B0F0"/>
                </a:solidFill>
              </a:rPr>
              <a:t>Suggested by Phil Jeffrey</a:t>
            </a:r>
            <a:endParaRPr lang="en-GB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3. Notice of First Launch (Rules 5.3.7).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This procedure now has the force of a rule, although it has been best practice for some time:- </a:t>
            </a:r>
          </a:p>
          <a:p>
            <a:pPr lvl="1"/>
            <a:r>
              <a:rPr lang="en-GB" smtClean="0"/>
              <a:t>Estimated first </a:t>
            </a:r>
            <a:r>
              <a:rPr lang="en-GB" dirty="0"/>
              <a:t>launch time should be </a:t>
            </a:r>
            <a:r>
              <a:rPr lang="en-GB" dirty="0" smtClean="0"/>
              <a:t>announced, </a:t>
            </a:r>
            <a:r>
              <a:rPr lang="en-GB" dirty="0"/>
              <a:t>ideally at </a:t>
            </a:r>
            <a:r>
              <a:rPr lang="en-GB" dirty="0" smtClean="0"/>
              <a:t>briefing and </a:t>
            </a:r>
            <a:r>
              <a:rPr lang="en-GB" dirty="0"/>
              <a:t>updated regularly if slippage occurs. </a:t>
            </a:r>
            <a:endParaRPr lang="en-GB" dirty="0" smtClean="0"/>
          </a:p>
          <a:p>
            <a:pPr lvl="1"/>
            <a:r>
              <a:rPr lang="en-GB" dirty="0" smtClean="0"/>
              <a:t>In </a:t>
            </a:r>
            <a:r>
              <a:rPr lang="en-GB" dirty="0"/>
              <a:t>no event should a previously announced earliest launch time be brought </a:t>
            </a:r>
            <a:r>
              <a:rPr lang="en-GB" dirty="0" smtClean="0"/>
              <a:t>forward.</a:t>
            </a:r>
          </a:p>
          <a:p>
            <a:pPr lvl="1"/>
            <a:r>
              <a:rPr lang="en-GB" dirty="0" smtClean="0"/>
              <a:t>10 minutes </a:t>
            </a:r>
            <a:r>
              <a:rPr lang="en-GB" dirty="0"/>
              <a:t>warning of the time of the actual first launch must also be given even if it coincides with the previous estimated time. </a:t>
            </a:r>
            <a:endParaRPr lang="en-GB" dirty="0" smtClean="0"/>
          </a:p>
          <a:p>
            <a:pPr lvl="1"/>
            <a:r>
              <a:rPr lang="en-GB" dirty="0" smtClean="0"/>
              <a:t>These </a:t>
            </a:r>
            <a:r>
              <a:rPr lang="en-GB" dirty="0"/>
              <a:t>announcements may be made using standard competition messaging systems as well as on the competition frequency. It should not be necessary to call pilots together for this. </a:t>
            </a:r>
            <a:endParaRPr lang="en-GB" dirty="0" smtClean="0"/>
          </a:p>
          <a:p>
            <a:pPr lvl="1"/>
            <a:r>
              <a:rPr lang="en-GB" dirty="0" smtClean="0"/>
              <a:t>If </a:t>
            </a:r>
            <a:r>
              <a:rPr lang="en-GB" dirty="0"/>
              <a:t>stream launching a second task group immediately after the first, the 10 minute notice rule will apply only to the first launch of the first group provided that the intention to stream-launch has been previously briefed</a:t>
            </a:r>
            <a:r>
              <a:rPr lang="en-GB" dirty="0" smtClean="0"/>
              <a:t>.</a:t>
            </a:r>
          </a:p>
          <a:p>
            <a:pPr lvl="1"/>
            <a:r>
              <a:rPr lang="en-GB" sz="2300" dirty="0" smtClean="0">
                <a:solidFill>
                  <a:srgbClr val="00B0F0"/>
                </a:solidFill>
              </a:rPr>
              <a:t>From Andy </a:t>
            </a:r>
            <a:r>
              <a:rPr lang="en-GB" sz="2300" dirty="0" err="1" smtClean="0">
                <a:solidFill>
                  <a:srgbClr val="00B0F0"/>
                </a:solidFill>
              </a:rPr>
              <a:t>Cockerell‘s</a:t>
            </a:r>
            <a:r>
              <a:rPr lang="en-GB" sz="2300" dirty="0" smtClean="0">
                <a:solidFill>
                  <a:srgbClr val="00B0F0"/>
                </a:solidFill>
              </a:rPr>
              <a:t> Director’s Report</a:t>
            </a:r>
            <a:endParaRPr lang="en-GB" sz="2300" dirty="0">
              <a:solidFill>
                <a:srgbClr val="00B0F0"/>
              </a:solidFill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646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1055</Words>
  <Application>Microsoft Office PowerPoint</Application>
  <PresentationFormat>On-screen Show (4:3)</PresentationFormat>
  <Paragraphs>127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Rules Change Process</vt:lpstr>
      <vt:lpstr>Change Proposals</vt:lpstr>
      <vt:lpstr>Some That Missed The Cut</vt:lpstr>
      <vt:lpstr>Some that are Still Being Discussed</vt:lpstr>
      <vt:lpstr>Rules Changes Adopted</vt:lpstr>
      <vt:lpstr>1. Junior Championship renamed as “Junior Nationals” (rule 4.4)</vt:lpstr>
      <vt:lpstr>2. Alternative Rules &amp; Procedures (Rule 4.7).  </vt:lpstr>
      <vt:lpstr>3. Notice of First Launch (Rules 5.3.7).  </vt:lpstr>
      <vt:lpstr>4. Maximum Start Height Clarified for Blue Days (Rules 5.6.3).. </vt:lpstr>
      <vt:lpstr>5. Start Open Time Formula given 5 more minutes. (Rule 5.6.4).  </vt:lpstr>
      <vt:lpstr>6. Enhanced Option Is Just a Turnpoint Type (Rule 5.7).  </vt:lpstr>
      <vt:lpstr>7. Final Control Point Radius  (Rule 5.8.3). </vt:lpstr>
      <vt:lpstr>8. Finish Ring Minimum Altitude Uses Take-Off Pressure Datum  (Rule 5.9.3.2 &amp; App 7.4).    </vt:lpstr>
      <vt:lpstr>9. ATZs added to Airspace Section (Rule 5.10.4).  </vt:lpstr>
      <vt:lpstr>10. Radio and External Aids  (Rules 5.12 &amp; 5.13).. </vt:lpstr>
      <vt:lpstr>11. Womens’ World Championship Team Selection Criteria Changed  (Rule 6.2.6).  </vt:lpstr>
      <vt:lpstr>12. Glider Speed Indices. (App 7.3).   </vt:lpstr>
      <vt:lpstr>Competition Rules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Langlands</dc:creator>
  <cp:lastModifiedBy>Alan Langlands</cp:lastModifiedBy>
  <cp:revision>30</cp:revision>
  <dcterms:created xsi:type="dcterms:W3CDTF">2017-01-06T13:45:22Z</dcterms:created>
  <dcterms:modified xsi:type="dcterms:W3CDTF">2017-01-28T18:13:51Z</dcterms:modified>
</cp:coreProperties>
</file>