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Default Extension="sldx" ContentType="application/vnd.openxmlformats-officedocument.presentationml.slide"/>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256" r:id="rId3"/>
    <p:sldId id="258" r:id="rId4"/>
    <p:sldId id="271" r:id="rId5"/>
    <p:sldId id="261" r:id="rId6"/>
    <p:sldId id="262" r:id="rId7"/>
    <p:sldId id="260" r:id="rId8"/>
    <p:sldId id="264" r:id="rId9"/>
    <p:sldId id="265" r:id="rId10"/>
    <p:sldId id="266" r:id="rId11"/>
    <p:sldId id="269" r:id="rId12"/>
    <p:sldId id="270" r:id="rId13"/>
    <p:sldId id="268" r:id="rId14"/>
    <p:sldId id="263" r:id="rId15"/>
    <p:sldId id="267" r:id="rId16"/>
    <p:sldId id="272"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varScale="1">
        <p:scale>
          <a:sx n="65" d="100"/>
          <a:sy n="65" d="100"/>
        </p:scale>
        <p:origin x="-1284" y="-6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771B775-C1E6-4C05-B902-ECD33035021B}" type="datetimeFigureOut">
              <a:rPr lang="en-GB" smtClean="0"/>
              <a:pPr/>
              <a:t>11/11/2017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96C290-E674-4825-91A5-B619B59A4A7E}" type="slidenum">
              <a:rPr lang="en-GB" smtClean="0"/>
              <a:pPr/>
              <a:t>‹#›</a:t>
            </a:fld>
            <a:endParaRPr lang="en-GB"/>
          </a:p>
        </p:txBody>
      </p:sp>
    </p:spTree>
    <p:extLst>
      <p:ext uri="{BB962C8B-B14F-4D97-AF65-F5344CB8AC3E}">
        <p14:creationId xmlns="" xmlns:p14="http://schemas.microsoft.com/office/powerpoint/2010/main" val="2367023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71B775-C1E6-4C05-B902-ECD33035021B}" type="datetimeFigureOut">
              <a:rPr lang="en-GB" smtClean="0"/>
              <a:pPr/>
              <a:t>11/11/2017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96C290-E674-4825-91A5-B619B59A4A7E}" type="slidenum">
              <a:rPr lang="en-GB" smtClean="0"/>
              <a:pPr/>
              <a:t>‹#›</a:t>
            </a:fld>
            <a:endParaRPr lang="en-GB"/>
          </a:p>
        </p:txBody>
      </p:sp>
    </p:spTree>
    <p:extLst>
      <p:ext uri="{BB962C8B-B14F-4D97-AF65-F5344CB8AC3E}">
        <p14:creationId xmlns="" xmlns:p14="http://schemas.microsoft.com/office/powerpoint/2010/main" val="132679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771B775-C1E6-4C05-B902-ECD33035021B}" type="datetimeFigureOut">
              <a:rPr lang="en-GB" smtClean="0"/>
              <a:pPr/>
              <a:t>11/11/2017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96C290-E674-4825-91A5-B619B59A4A7E}" type="slidenum">
              <a:rPr lang="en-GB" smtClean="0"/>
              <a:pPr/>
              <a:t>‹#›</a:t>
            </a:fld>
            <a:endParaRPr lang="en-GB"/>
          </a:p>
        </p:txBody>
      </p:sp>
    </p:spTree>
    <p:extLst>
      <p:ext uri="{BB962C8B-B14F-4D97-AF65-F5344CB8AC3E}">
        <p14:creationId xmlns="" xmlns:p14="http://schemas.microsoft.com/office/powerpoint/2010/main" val="1217729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771B775-C1E6-4C05-B902-ECD33035021B}" type="datetimeFigureOut">
              <a:rPr lang="en-GB" smtClean="0"/>
              <a:pPr/>
              <a:t>11/11/2017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B96C290-E674-4825-91A5-B619B59A4A7E}" type="slidenum">
              <a:rPr lang="en-GB" smtClean="0"/>
              <a:pPr/>
              <a:t>‹#›</a:t>
            </a:fld>
            <a:endParaRPr lang="en-GB"/>
          </a:p>
        </p:txBody>
      </p:sp>
    </p:spTree>
    <p:extLst>
      <p:ext uri="{BB962C8B-B14F-4D97-AF65-F5344CB8AC3E}">
        <p14:creationId xmlns="" xmlns:p14="http://schemas.microsoft.com/office/powerpoint/2010/main" val="3870396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94A32ED-4831-47AE-B40B-71486FEBA8DF}" type="datetimeFigureOut">
              <a:rPr lang="en-GB" smtClean="0"/>
              <a:pPr/>
              <a:t>11/11/2017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D4530D-EE67-4647-B73C-D8EBCEF9F6ED}" type="slidenum">
              <a:rPr lang="en-GB" smtClean="0"/>
              <a:pPr/>
              <a:t>‹#›</a:t>
            </a:fld>
            <a:endParaRPr lang="en-GB"/>
          </a:p>
        </p:txBody>
      </p:sp>
    </p:spTree>
    <p:extLst>
      <p:ext uri="{BB962C8B-B14F-4D97-AF65-F5344CB8AC3E}">
        <p14:creationId xmlns="" xmlns:p14="http://schemas.microsoft.com/office/powerpoint/2010/main" val="3476122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94A32ED-4831-47AE-B40B-71486FEBA8DF}" type="datetimeFigureOut">
              <a:rPr lang="en-GB" smtClean="0"/>
              <a:pPr/>
              <a:t>11/11/2017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D4530D-EE67-4647-B73C-D8EBCEF9F6ED}" type="slidenum">
              <a:rPr lang="en-GB" smtClean="0"/>
              <a:pPr/>
              <a:t>‹#›</a:t>
            </a:fld>
            <a:endParaRPr lang="en-GB"/>
          </a:p>
        </p:txBody>
      </p:sp>
    </p:spTree>
    <p:extLst>
      <p:ext uri="{BB962C8B-B14F-4D97-AF65-F5344CB8AC3E}">
        <p14:creationId xmlns="" xmlns:p14="http://schemas.microsoft.com/office/powerpoint/2010/main" val="2764285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4A32ED-4831-47AE-B40B-71486FEBA8DF}" type="datetimeFigureOut">
              <a:rPr lang="en-GB" smtClean="0"/>
              <a:pPr/>
              <a:t>11/11/2017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D4530D-EE67-4647-B73C-D8EBCEF9F6ED}" type="slidenum">
              <a:rPr lang="en-GB" smtClean="0"/>
              <a:pPr/>
              <a:t>‹#›</a:t>
            </a:fld>
            <a:endParaRPr lang="en-GB"/>
          </a:p>
        </p:txBody>
      </p:sp>
    </p:spTree>
    <p:extLst>
      <p:ext uri="{BB962C8B-B14F-4D97-AF65-F5344CB8AC3E}">
        <p14:creationId xmlns="" xmlns:p14="http://schemas.microsoft.com/office/powerpoint/2010/main" val="1762678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94A32ED-4831-47AE-B40B-71486FEBA8DF}" type="datetimeFigureOut">
              <a:rPr lang="en-GB" smtClean="0"/>
              <a:pPr/>
              <a:t>11/11/2017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D4530D-EE67-4647-B73C-D8EBCEF9F6ED}" type="slidenum">
              <a:rPr lang="en-GB" smtClean="0"/>
              <a:pPr/>
              <a:t>‹#›</a:t>
            </a:fld>
            <a:endParaRPr lang="en-GB"/>
          </a:p>
        </p:txBody>
      </p:sp>
    </p:spTree>
    <p:extLst>
      <p:ext uri="{BB962C8B-B14F-4D97-AF65-F5344CB8AC3E}">
        <p14:creationId xmlns="" xmlns:p14="http://schemas.microsoft.com/office/powerpoint/2010/main" val="857602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94A32ED-4831-47AE-B40B-71486FEBA8DF}" type="datetimeFigureOut">
              <a:rPr lang="en-GB" smtClean="0"/>
              <a:pPr/>
              <a:t>11/11/2017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4D4530D-EE67-4647-B73C-D8EBCEF9F6ED}" type="slidenum">
              <a:rPr lang="en-GB" smtClean="0"/>
              <a:pPr/>
              <a:t>‹#›</a:t>
            </a:fld>
            <a:endParaRPr lang="en-GB"/>
          </a:p>
        </p:txBody>
      </p:sp>
    </p:spTree>
    <p:extLst>
      <p:ext uri="{BB962C8B-B14F-4D97-AF65-F5344CB8AC3E}">
        <p14:creationId xmlns="" xmlns:p14="http://schemas.microsoft.com/office/powerpoint/2010/main" val="39724650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94A32ED-4831-47AE-B40B-71486FEBA8DF}" type="datetimeFigureOut">
              <a:rPr lang="en-GB" smtClean="0"/>
              <a:pPr/>
              <a:t>11/11/2017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4D4530D-EE67-4647-B73C-D8EBCEF9F6ED}" type="slidenum">
              <a:rPr lang="en-GB" smtClean="0"/>
              <a:pPr/>
              <a:t>‹#›</a:t>
            </a:fld>
            <a:endParaRPr lang="en-GB"/>
          </a:p>
        </p:txBody>
      </p:sp>
    </p:spTree>
    <p:extLst>
      <p:ext uri="{BB962C8B-B14F-4D97-AF65-F5344CB8AC3E}">
        <p14:creationId xmlns="" xmlns:p14="http://schemas.microsoft.com/office/powerpoint/2010/main" val="25687509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4A32ED-4831-47AE-B40B-71486FEBA8DF}" type="datetimeFigureOut">
              <a:rPr lang="en-GB" smtClean="0"/>
              <a:pPr/>
              <a:t>11/11/2017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4D4530D-EE67-4647-B73C-D8EBCEF9F6ED}" type="slidenum">
              <a:rPr lang="en-GB" smtClean="0"/>
              <a:pPr/>
              <a:t>‹#›</a:t>
            </a:fld>
            <a:endParaRPr lang="en-GB"/>
          </a:p>
        </p:txBody>
      </p:sp>
    </p:spTree>
    <p:extLst>
      <p:ext uri="{BB962C8B-B14F-4D97-AF65-F5344CB8AC3E}">
        <p14:creationId xmlns="" xmlns:p14="http://schemas.microsoft.com/office/powerpoint/2010/main" val="2760104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40768"/>
            <a:ext cx="8229600" cy="1143000"/>
          </a:xfrm>
        </p:spPr>
        <p:txBody>
          <a:bodyPr/>
          <a:lstStyle/>
          <a:p>
            <a:r>
              <a:rPr lang="en-US" dirty="0" smtClean="0"/>
              <a:t>Click to edit Master title style</a:t>
            </a:r>
            <a:endParaRPr lang="en-GB" dirty="0"/>
          </a:p>
        </p:txBody>
      </p:sp>
      <p:sp>
        <p:nvSpPr>
          <p:cNvPr id="3" name="Content Placeholder 2"/>
          <p:cNvSpPr>
            <a:spLocks noGrp="1"/>
          </p:cNvSpPr>
          <p:nvPr>
            <p:ph idx="1"/>
          </p:nvPr>
        </p:nvSpPr>
        <p:spPr>
          <a:xfrm>
            <a:off x="457200" y="2636912"/>
            <a:ext cx="8229600" cy="348925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A771B775-C1E6-4C05-B902-ECD33035021B}" type="datetimeFigureOut">
              <a:rPr lang="en-GB" smtClean="0"/>
              <a:pPr/>
              <a:t>11/11/2017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96C290-E674-4825-91A5-B619B59A4A7E}" type="slidenum">
              <a:rPr lang="en-GB" smtClean="0"/>
              <a:pPr/>
              <a:t>‹#›</a:t>
            </a:fld>
            <a:endParaRPr lang="en-GB"/>
          </a:p>
        </p:txBody>
      </p:sp>
    </p:spTree>
    <p:extLst>
      <p:ext uri="{BB962C8B-B14F-4D97-AF65-F5344CB8AC3E}">
        <p14:creationId xmlns="" xmlns:p14="http://schemas.microsoft.com/office/powerpoint/2010/main" val="35663248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4A32ED-4831-47AE-B40B-71486FEBA8DF}" type="datetimeFigureOut">
              <a:rPr lang="en-GB" smtClean="0"/>
              <a:pPr/>
              <a:t>11/11/2017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D4530D-EE67-4647-B73C-D8EBCEF9F6ED}" type="slidenum">
              <a:rPr lang="en-GB" smtClean="0"/>
              <a:pPr/>
              <a:t>‹#›</a:t>
            </a:fld>
            <a:endParaRPr lang="en-GB"/>
          </a:p>
        </p:txBody>
      </p:sp>
    </p:spTree>
    <p:extLst>
      <p:ext uri="{BB962C8B-B14F-4D97-AF65-F5344CB8AC3E}">
        <p14:creationId xmlns="" xmlns:p14="http://schemas.microsoft.com/office/powerpoint/2010/main" val="38207006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4A32ED-4831-47AE-B40B-71486FEBA8DF}" type="datetimeFigureOut">
              <a:rPr lang="en-GB" smtClean="0"/>
              <a:pPr/>
              <a:t>11/11/2017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D4530D-EE67-4647-B73C-D8EBCEF9F6ED}" type="slidenum">
              <a:rPr lang="en-GB" smtClean="0"/>
              <a:pPr/>
              <a:t>‹#›</a:t>
            </a:fld>
            <a:endParaRPr lang="en-GB"/>
          </a:p>
        </p:txBody>
      </p:sp>
    </p:spTree>
    <p:extLst>
      <p:ext uri="{BB962C8B-B14F-4D97-AF65-F5344CB8AC3E}">
        <p14:creationId xmlns="" xmlns:p14="http://schemas.microsoft.com/office/powerpoint/2010/main" val="7863012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94A32ED-4831-47AE-B40B-71486FEBA8DF}" type="datetimeFigureOut">
              <a:rPr lang="en-GB" smtClean="0"/>
              <a:pPr/>
              <a:t>11/11/2017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D4530D-EE67-4647-B73C-D8EBCEF9F6ED}" type="slidenum">
              <a:rPr lang="en-GB" smtClean="0"/>
              <a:pPr/>
              <a:t>‹#›</a:t>
            </a:fld>
            <a:endParaRPr lang="en-GB"/>
          </a:p>
        </p:txBody>
      </p:sp>
    </p:spTree>
    <p:extLst>
      <p:ext uri="{BB962C8B-B14F-4D97-AF65-F5344CB8AC3E}">
        <p14:creationId xmlns="" xmlns:p14="http://schemas.microsoft.com/office/powerpoint/2010/main" val="18867794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94A32ED-4831-47AE-B40B-71486FEBA8DF}" type="datetimeFigureOut">
              <a:rPr lang="en-GB" smtClean="0"/>
              <a:pPr/>
              <a:t>11/11/2017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D4530D-EE67-4647-B73C-D8EBCEF9F6ED}" type="slidenum">
              <a:rPr lang="en-GB" smtClean="0"/>
              <a:pPr/>
              <a:t>‹#›</a:t>
            </a:fld>
            <a:endParaRPr lang="en-GB"/>
          </a:p>
        </p:txBody>
      </p:sp>
    </p:spTree>
    <p:extLst>
      <p:ext uri="{BB962C8B-B14F-4D97-AF65-F5344CB8AC3E}">
        <p14:creationId xmlns="" xmlns:p14="http://schemas.microsoft.com/office/powerpoint/2010/main" val="608640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71B775-C1E6-4C05-B902-ECD33035021B}" type="datetimeFigureOut">
              <a:rPr lang="en-GB" smtClean="0"/>
              <a:pPr/>
              <a:t>11/11/2017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B96C290-E674-4825-91A5-B619B59A4A7E}" type="slidenum">
              <a:rPr lang="en-GB" smtClean="0"/>
              <a:pPr/>
              <a:t>‹#›</a:t>
            </a:fld>
            <a:endParaRPr lang="en-GB"/>
          </a:p>
        </p:txBody>
      </p:sp>
    </p:spTree>
    <p:extLst>
      <p:ext uri="{BB962C8B-B14F-4D97-AF65-F5344CB8AC3E}">
        <p14:creationId xmlns="" xmlns:p14="http://schemas.microsoft.com/office/powerpoint/2010/main" val="1783838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771B775-C1E6-4C05-B902-ECD33035021B}" type="datetimeFigureOut">
              <a:rPr lang="en-GB" smtClean="0"/>
              <a:pPr/>
              <a:t>11/11/2017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96C290-E674-4825-91A5-B619B59A4A7E}" type="slidenum">
              <a:rPr lang="en-GB" smtClean="0"/>
              <a:pPr/>
              <a:t>‹#›</a:t>
            </a:fld>
            <a:endParaRPr lang="en-GB"/>
          </a:p>
        </p:txBody>
      </p:sp>
    </p:spTree>
    <p:extLst>
      <p:ext uri="{BB962C8B-B14F-4D97-AF65-F5344CB8AC3E}">
        <p14:creationId xmlns="" xmlns:p14="http://schemas.microsoft.com/office/powerpoint/2010/main" val="1744941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771B775-C1E6-4C05-B902-ECD33035021B}" type="datetimeFigureOut">
              <a:rPr lang="en-GB" smtClean="0"/>
              <a:pPr/>
              <a:t>11/11/2017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B96C290-E674-4825-91A5-B619B59A4A7E}" type="slidenum">
              <a:rPr lang="en-GB" smtClean="0"/>
              <a:pPr/>
              <a:t>‹#›</a:t>
            </a:fld>
            <a:endParaRPr lang="en-GB"/>
          </a:p>
        </p:txBody>
      </p:sp>
    </p:spTree>
    <p:extLst>
      <p:ext uri="{BB962C8B-B14F-4D97-AF65-F5344CB8AC3E}">
        <p14:creationId xmlns="" xmlns:p14="http://schemas.microsoft.com/office/powerpoint/2010/main" val="760089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771B775-C1E6-4C05-B902-ECD33035021B}" type="datetimeFigureOut">
              <a:rPr lang="en-GB" smtClean="0"/>
              <a:pPr/>
              <a:t>11/11/2017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B96C290-E674-4825-91A5-B619B59A4A7E}" type="slidenum">
              <a:rPr lang="en-GB" smtClean="0"/>
              <a:pPr/>
              <a:t>‹#›</a:t>
            </a:fld>
            <a:endParaRPr lang="en-GB"/>
          </a:p>
        </p:txBody>
      </p:sp>
    </p:spTree>
    <p:extLst>
      <p:ext uri="{BB962C8B-B14F-4D97-AF65-F5344CB8AC3E}">
        <p14:creationId xmlns="" xmlns:p14="http://schemas.microsoft.com/office/powerpoint/2010/main" val="2517595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71B775-C1E6-4C05-B902-ECD33035021B}" type="datetimeFigureOut">
              <a:rPr lang="en-GB" smtClean="0"/>
              <a:pPr/>
              <a:t>11/11/2017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B96C290-E674-4825-91A5-B619B59A4A7E}" type="slidenum">
              <a:rPr lang="en-GB" smtClean="0"/>
              <a:pPr/>
              <a:t>‹#›</a:t>
            </a:fld>
            <a:endParaRPr lang="en-GB"/>
          </a:p>
        </p:txBody>
      </p:sp>
    </p:spTree>
    <p:extLst>
      <p:ext uri="{BB962C8B-B14F-4D97-AF65-F5344CB8AC3E}">
        <p14:creationId xmlns="" xmlns:p14="http://schemas.microsoft.com/office/powerpoint/2010/main" val="4200622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71B775-C1E6-4C05-B902-ECD33035021B}" type="datetimeFigureOut">
              <a:rPr lang="en-GB" smtClean="0"/>
              <a:pPr/>
              <a:t>11/11/2017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96C290-E674-4825-91A5-B619B59A4A7E}" type="slidenum">
              <a:rPr lang="en-GB" smtClean="0"/>
              <a:pPr/>
              <a:t>‹#›</a:t>
            </a:fld>
            <a:endParaRPr lang="en-GB"/>
          </a:p>
        </p:txBody>
      </p:sp>
    </p:spTree>
    <p:extLst>
      <p:ext uri="{BB962C8B-B14F-4D97-AF65-F5344CB8AC3E}">
        <p14:creationId xmlns="" xmlns:p14="http://schemas.microsoft.com/office/powerpoint/2010/main" val="2940263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71B775-C1E6-4C05-B902-ECD33035021B}" type="datetimeFigureOut">
              <a:rPr lang="en-GB" smtClean="0"/>
              <a:pPr/>
              <a:t>11/11/2017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B96C290-E674-4825-91A5-B619B59A4A7E}" type="slidenum">
              <a:rPr lang="en-GB" smtClean="0"/>
              <a:pPr/>
              <a:t>‹#›</a:t>
            </a:fld>
            <a:endParaRPr lang="en-GB"/>
          </a:p>
        </p:txBody>
      </p:sp>
    </p:spTree>
    <p:extLst>
      <p:ext uri="{BB962C8B-B14F-4D97-AF65-F5344CB8AC3E}">
        <p14:creationId xmlns="" xmlns:p14="http://schemas.microsoft.com/office/powerpoint/2010/main" val="1484251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71B775-C1E6-4C05-B902-ECD33035021B}" type="datetimeFigureOut">
              <a:rPr lang="en-GB" smtClean="0"/>
              <a:pPr/>
              <a:t>11/11/2017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96C290-E674-4825-91A5-B619B59A4A7E}" type="slidenum">
              <a:rPr lang="en-GB" smtClean="0"/>
              <a:pPr/>
              <a:t>‹#›</a:t>
            </a:fld>
            <a:endParaRPr lang="en-GB"/>
          </a:p>
        </p:txBody>
      </p:sp>
      <p:grpSp>
        <p:nvGrpSpPr>
          <p:cNvPr id="7" name="Group 6"/>
          <p:cNvGrpSpPr/>
          <p:nvPr userDrawn="1"/>
        </p:nvGrpSpPr>
        <p:grpSpPr>
          <a:xfrm>
            <a:off x="197907" y="47053"/>
            <a:ext cx="8806691" cy="1437731"/>
            <a:chOff x="197907" y="47053"/>
            <a:chExt cx="8806691" cy="1677839"/>
          </a:xfrm>
        </p:grpSpPr>
        <p:pic>
          <p:nvPicPr>
            <p:cNvPr id="8" name="Picture 2" descr="C:\Users\Lasham Gliding Socie\Desktop\Logos\igc fai gliding-small.jpg"/>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197907" y="161029"/>
              <a:ext cx="2501885" cy="1449884"/>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5" descr="C:\Users\Lasham Gliding Socie\Desktop\Logos\EGC2017 Logo_25pc.jpg"/>
            <p:cNvPicPr>
              <a:picLocks noChangeAspect="1" noChangeArrowheads="1"/>
            </p:cNvPicPr>
            <p:nvPr/>
          </p:nvPicPr>
          <p:blipFill rotWithShape="1">
            <a:blip r:embed="rId15"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l="17091" t="11791" r="17498" b="16270"/>
            <a:stretch/>
          </p:blipFill>
          <p:spPr bwMode="auto">
            <a:xfrm>
              <a:off x="3142109" y="47053"/>
              <a:ext cx="2578595" cy="1677839"/>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6" descr="C:\Users\Lasham Gliding Socie\Desktop\Logos\Lasham.jpg"/>
            <p:cNvPicPr>
              <a:picLocks noChangeAspect="1" noChangeArrowheads="1"/>
            </p:cNvPicPr>
            <p:nvPr/>
          </p:nvPicPr>
          <p:blipFill>
            <a:blip r:embed="rId16"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6012160" y="83566"/>
              <a:ext cx="2992438" cy="1449884"/>
            </a:xfrm>
            <a:prstGeom prst="rect">
              <a:avLst/>
            </a:prstGeom>
            <a:noFill/>
          </p:spPr>
        </p:pic>
      </p:grpSp>
    </p:spTree>
    <p:extLst>
      <p:ext uri="{BB962C8B-B14F-4D97-AF65-F5344CB8AC3E}">
        <p14:creationId xmlns="" xmlns:p14="http://schemas.microsoft.com/office/powerpoint/2010/main" val="1945190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4A32ED-4831-47AE-B40B-71486FEBA8DF}" type="datetimeFigureOut">
              <a:rPr lang="en-GB" smtClean="0"/>
              <a:pPr/>
              <a:t>11/11/2017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D4530D-EE67-4647-B73C-D8EBCEF9F6ED}" type="slidenum">
              <a:rPr lang="en-GB" smtClean="0"/>
              <a:pPr/>
              <a:t>‹#›</a:t>
            </a:fld>
            <a:endParaRPr lang="en-GB"/>
          </a:p>
        </p:txBody>
      </p:sp>
    </p:spTree>
    <p:extLst>
      <p:ext uri="{BB962C8B-B14F-4D97-AF65-F5344CB8AC3E}">
        <p14:creationId xmlns="" xmlns:p14="http://schemas.microsoft.com/office/powerpoint/2010/main" val="248622969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Office_PowerPoint_Slide1.sld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Office_PowerPoint_Slide2.sldx"/><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03648" y="3140968"/>
            <a:ext cx="6400800" cy="3120752"/>
          </a:xfrm>
        </p:spPr>
        <p:txBody>
          <a:bodyPr/>
          <a:lstStyle/>
          <a:p>
            <a:r>
              <a:rPr lang="en-GB" dirty="0" smtClean="0"/>
              <a:t>– an IGC Safety Promotion</a:t>
            </a:r>
            <a:endParaRPr lang="en-GB" dirty="0" smtClean="0">
              <a:solidFill>
                <a:schemeClr val="tx1"/>
              </a:solidFill>
            </a:endParaRPr>
          </a:p>
          <a:p>
            <a:endParaRPr lang="en-GB" dirty="0">
              <a:solidFill>
                <a:schemeClr val="tx1"/>
              </a:solidFill>
            </a:endParaRPr>
          </a:p>
        </p:txBody>
      </p:sp>
      <p:grpSp>
        <p:nvGrpSpPr>
          <p:cNvPr id="9" name="Group 8"/>
          <p:cNvGrpSpPr/>
          <p:nvPr/>
        </p:nvGrpSpPr>
        <p:grpSpPr>
          <a:xfrm>
            <a:off x="197907" y="47053"/>
            <a:ext cx="8806691" cy="1437731"/>
            <a:chOff x="197907" y="47053"/>
            <a:chExt cx="8806691" cy="1677839"/>
          </a:xfrm>
        </p:grpSpPr>
        <p:pic>
          <p:nvPicPr>
            <p:cNvPr id="1026" name="Picture 2" descr="C:\Users\Lasham Gliding Socie\Desktop\Logos\igc fai gliding-small.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7907" y="161029"/>
              <a:ext cx="2501885" cy="1449884"/>
            </a:xfrm>
            <a:prstGeom prst="rect">
              <a:avLst/>
            </a:prstGeom>
            <a:noFill/>
            <a:extLst>
              <a:ext uri="{909E8E84-426E-40DD-AFC4-6F175D3DCCD1}">
                <a14:hiddenFill xmlns="" xmlns:a14="http://schemas.microsoft.com/office/drawing/2010/main">
                  <a:solidFill>
                    <a:srgbClr val="FFFFFF"/>
                  </a:solidFill>
                </a14:hiddenFill>
              </a:ext>
            </a:extLst>
          </p:spPr>
        </p:pic>
        <p:pic>
          <p:nvPicPr>
            <p:cNvPr id="1029" name="Picture 5" descr="C:\Users\Lasham Gliding Socie\Desktop\Logos\EGC2017 Logo_25pc.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l="17091" t="11791" r="17498" b="16270"/>
            <a:stretch/>
          </p:blipFill>
          <p:spPr bwMode="auto">
            <a:xfrm>
              <a:off x="3142109" y="47053"/>
              <a:ext cx="2578595" cy="1677839"/>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C:\Users\Lasham Gliding Socie\Desktop\Logos\Lasham.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6012160" y="83566"/>
              <a:ext cx="2992438" cy="1449884"/>
            </a:xfrm>
            <a:prstGeom prst="rect">
              <a:avLst/>
            </a:prstGeom>
            <a:noFill/>
          </p:spPr>
        </p:pic>
      </p:grpSp>
      <p:sp>
        <p:nvSpPr>
          <p:cNvPr id="6" name="Title 5"/>
          <p:cNvSpPr>
            <a:spLocks noGrp="1"/>
          </p:cNvSpPr>
          <p:nvPr>
            <p:ph type="ctrTitle"/>
          </p:nvPr>
        </p:nvSpPr>
        <p:spPr>
          <a:xfrm>
            <a:off x="0" y="1700809"/>
            <a:ext cx="9144000" cy="2160239"/>
          </a:xfrm>
        </p:spPr>
        <p:txBody>
          <a:bodyPr>
            <a:normAutofit/>
          </a:bodyPr>
          <a:lstStyle/>
          <a:p>
            <a:r>
              <a:rPr lang="en-GB" sz="4800" dirty="0" smtClean="0"/>
              <a:t>Emergency Glider Evacuation</a:t>
            </a:r>
            <a:endParaRPr lang="en-GB" dirty="0">
              <a:solidFill>
                <a:srgbClr val="002060"/>
              </a:solidFill>
            </a:endParaRPr>
          </a:p>
        </p:txBody>
      </p:sp>
      <p:pic>
        <p:nvPicPr>
          <p:cNvPr id="6146"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195736" y="3916854"/>
            <a:ext cx="4785313" cy="248525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3911043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327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32773" name="Object 5"/>
          <p:cNvGraphicFramePr>
            <a:graphicFrameLocks noChangeAspect="1"/>
          </p:cNvGraphicFramePr>
          <p:nvPr/>
        </p:nvGraphicFramePr>
        <p:xfrm>
          <a:off x="0" y="0"/>
          <a:ext cx="9144000" cy="6896100"/>
        </p:xfrm>
        <a:graphic>
          <a:graphicData uri="http://schemas.openxmlformats.org/presentationml/2006/ole">
            <p:oleObj spid="_x0000_s32773" name="Slide" r:id="rId3" imgW="4084476" imgH="3061636" progId="PowerPoint.Slide.12">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327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39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39942" name="Object 6"/>
          <p:cNvGraphicFramePr>
            <a:graphicFrameLocks noChangeAspect="1"/>
          </p:cNvGraphicFramePr>
          <p:nvPr/>
        </p:nvGraphicFramePr>
        <p:xfrm>
          <a:off x="0" y="0"/>
          <a:ext cx="9144000" cy="6896100"/>
        </p:xfrm>
        <a:graphic>
          <a:graphicData uri="http://schemas.openxmlformats.org/presentationml/2006/ole">
            <p:oleObj spid="_x0000_s39942" name="Slide" r:id="rId3" imgW="3651416" imgH="2738488" progId="PowerPoint.Slide.12">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93912"/>
            <a:ext cx="8229600" cy="1143000"/>
          </a:xfrm>
        </p:spPr>
        <p:txBody>
          <a:bodyPr>
            <a:normAutofit fontScale="90000"/>
          </a:bodyPr>
          <a:lstStyle/>
          <a:p>
            <a:pPr algn="l"/>
            <a:r>
              <a:rPr lang="en-GB" dirty="0" smtClean="0"/>
              <a:t>Once you get out, pull the ripcord immediately.</a:t>
            </a:r>
            <a:endParaRPr lang="en-GB" dirty="0"/>
          </a:p>
        </p:txBody>
      </p:sp>
      <p:sp>
        <p:nvSpPr>
          <p:cNvPr id="3" name="Content Placeholder 2"/>
          <p:cNvSpPr>
            <a:spLocks noGrp="1"/>
          </p:cNvSpPr>
          <p:nvPr>
            <p:ph idx="1"/>
          </p:nvPr>
        </p:nvSpPr>
        <p:spPr>
          <a:xfrm>
            <a:off x="457200" y="2676053"/>
            <a:ext cx="8229600" cy="3489251"/>
          </a:xfrm>
        </p:spPr>
        <p:txBody>
          <a:bodyPr>
            <a:noAutofit/>
          </a:bodyPr>
          <a:lstStyle/>
          <a:p>
            <a:r>
              <a:rPr lang="en-GB" sz="2600" dirty="0" smtClean="0"/>
              <a:t>Practice this:</a:t>
            </a:r>
          </a:p>
          <a:p>
            <a:r>
              <a:rPr lang="en-GB" sz="2600" b="1" i="1" dirty="0" smtClean="0"/>
              <a:t>LOOK </a:t>
            </a:r>
            <a:r>
              <a:rPr lang="en-GB" sz="2600" dirty="0" smtClean="0"/>
              <a:t>(at the D ring) </a:t>
            </a:r>
          </a:p>
          <a:p>
            <a:r>
              <a:rPr lang="en-GB" sz="2600" b="1" i="1" dirty="0" smtClean="0"/>
              <a:t>GRASP</a:t>
            </a:r>
            <a:r>
              <a:rPr lang="en-GB" sz="2600" dirty="0" smtClean="0"/>
              <a:t> (thumb of left hand through the ring, the other hand on top to lock your hands onto it - so you don't fumble)</a:t>
            </a:r>
          </a:p>
          <a:p>
            <a:r>
              <a:rPr lang="en-GB" sz="2600" b="1" i="1" dirty="0" smtClean="0"/>
              <a:t>PULL</a:t>
            </a:r>
            <a:r>
              <a:rPr lang="en-GB" sz="2600" dirty="0" smtClean="0"/>
              <a:t> (a long pull in line with the </a:t>
            </a:r>
            <a:r>
              <a:rPr lang="en-GB" sz="2600" dirty="0" err="1" smtClean="0"/>
              <a:t>bowden</a:t>
            </a:r>
            <a:r>
              <a:rPr lang="en-GB" sz="2600" dirty="0" smtClean="0"/>
              <a:t> cable) </a:t>
            </a:r>
          </a:p>
          <a:p>
            <a:r>
              <a:rPr lang="en-GB" sz="2600" dirty="0" smtClean="0"/>
              <a:t>And then </a:t>
            </a:r>
            <a:r>
              <a:rPr lang="en-GB" sz="2600" b="1" i="1" dirty="0" smtClean="0"/>
              <a:t>ARCH</a:t>
            </a:r>
            <a:r>
              <a:rPr lang="en-GB" sz="2600" dirty="0" smtClean="0"/>
              <a:t> (hands up over head, chest forwards to get a clean shape to minimise chance of a malfunction).</a:t>
            </a:r>
            <a:endParaRPr lang="en-GB" sz="2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9896"/>
            <a:ext cx="8229600" cy="1143000"/>
          </a:xfrm>
        </p:spPr>
        <p:txBody>
          <a:bodyPr>
            <a:normAutofit/>
          </a:bodyPr>
          <a:lstStyle/>
          <a:p>
            <a:r>
              <a:rPr lang="en-GB" dirty="0" smtClean="0"/>
              <a:t>If you are </a:t>
            </a:r>
            <a:r>
              <a:rPr lang="en-GB" b="1" i="1" dirty="0" smtClean="0"/>
              <a:t>ABOVE</a:t>
            </a:r>
            <a:r>
              <a:rPr lang="en-GB" dirty="0" smtClean="0"/>
              <a:t> min bale-out ht:</a:t>
            </a:r>
            <a:endParaRPr lang="en-GB" dirty="0"/>
          </a:p>
        </p:txBody>
      </p:sp>
      <p:sp>
        <p:nvSpPr>
          <p:cNvPr id="3" name="Content Placeholder 2"/>
          <p:cNvSpPr>
            <a:spLocks noGrp="1"/>
          </p:cNvSpPr>
          <p:nvPr>
            <p:ph idx="1"/>
          </p:nvPr>
        </p:nvSpPr>
        <p:spPr/>
        <p:txBody>
          <a:bodyPr>
            <a:noAutofit/>
          </a:bodyPr>
          <a:lstStyle/>
          <a:p>
            <a:r>
              <a:rPr lang="en-GB" sz="2800" b="1" i="1" dirty="0" smtClean="0"/>
              <a:t>If you have control of the glider </a:t>
            </a:r>
            <a:r>
              <a:rPr lang="en-GB" sz="2800" dirty="0" smtClean="0"/>
              <a:t>you can start to </a:t>
            </a:r>
            <a:r>
              <a:rPr lang="en-GB" sz="2800" b="1" i="1" dirty="0" smtClean="0"/>
              <a:t>assess the damage - </a:t>
            </a:r>
            <a:r>
              <a:rPr lang="en-GB" sz="2800" dirty="0" smtClean="0"/>
              <a:t>which parts are damaged and how badly. </a:t>
            </a:r>
            <a:endParaRPr lang="en-GB" dirty="0" smtClean="0"/>
          </a:p>
          <a:p>
            <a:r>
              <a:rPr lang="en-GB" sz="2800" b="1" i="1" dirty="0" smtClean="0"/>
              <a:t>Always</a:t>
            </a:r>
            <a:r>
              <a:rPr lang="en-GB" sz="2800" dirty="0" smtClean="0"/>
              <a:t> keep the minimum survivable bale out height in mind. Regardless of your where you are with your damage evaluation, </a:t>
            </a:r>
            <a:r>
              <a:rPr lang="en-GB" sz="2800" b="1" i="1" dirty="0" smtClean="0"/>
              <a:t>if you reach the height limit, bale out.</a:t>
            </a:r>
          </a:p>
          <a:p>
            <a:endParaRPr lang="en-GB"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9936"/>
            <a:ext cx="8229600" cy="1143000"/>
          </a:xfrm>
        </p:spPr>
        <p:txBody>
          <a:bodyPr>
            <a:normAutofit fontScale="90000"/>
          </a:bodyPr>
          <a:lstStyle/>
          <a:p>
            <a:pPr algn="l"/>
            <a:r>
              <a:rPr lang="en-GB" dirty="0" smtClean="0"/>
              <a:t>Is the glider damaged at the back end? </a:t>
            </a:r>
            <a:endParaRPr lang="en-GB" dirty="0"/>
          </a:p>
        </p:txBody>
      </p:sp>
      <p:sp>
        <p:nvSpPr>
          <p:cNvPr id="3" name="Content Placeholder 2"/>
          <p:cNvSpPr>
            <a:spLocks noGrp="1"/>
          </p:cNvSpPr>
          <p:nvPr>
            <p:ph idx="1"/>
          </p:nvPr>
        </p:nvSpPr>
        <p:spPr>
          <a:xfrm>
            <a:off x="457200" y="3180109"/>
            <a:ext cx="8229600" cy="3489251"/>
          </a:xfrm>
        </p:spPr>
        <p:txBody>
          <a:bodyPr>
            <a:normAutofit/>
          </a:bodyPr>
          <a:lstStyle/>
          <a:p>
            <a:pPr lvl="0"/>
            <a:r>
              <a:rPr lang="en-GB" b="1" i="1" dirty="0" smtClean="0"/>
              <a:t>even if it is still flying</a:t>
            </a:r>
            <a:r>
              <a:rPr lang="en-GB" dirty="0" smtClean="0"/>
              <a:t>, you should get out anyway</a:t>
            </a:r>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9936"/>
            <a:ext cx="8229600" cy="1143000"/>
          </a:xfrm>
        </p:spPr>
        <p:txBody>
          <a:bodyPr>
            <a:normAutofit/>
          </a:bodyPr>
          <a:lstStyle/>
          <a:p>
            <a:pPr algn="l"/>
            <a:r>
              <a:rPr lang="en-GB" dirty="0" smtClean="0"/>
              <a:t>If the back end is not damaged:</a:t>
            </a:r>
            <a:endParaRPr lang="en-GB" dirty="0"/>
          </a:p>
        </p:txBody>
      </p:sp>
      <p:sp>
        <p:nvSpPr>
          <p:cNvPr id="3" name="Content Placeholder 2"/>
          <p:cNvSpPr>
            <a:spLocks noGrp="1"/>
          </p:cNvSpPr>
          <p:nvPr>
            <p:ph idx="1"/>
          </p:nvPr>
        </p:nvSpPr>
        <p:spPr>
          <a:xfrm>
            <a:off x="457200" y="3180109"/>
            <a:ext cx="8229600" cy="3489251"/>
          </a:xfrm>
        </p:spPr>
        <p:txBody>
          <a:bodyPr>
            <a:normAutofit/>
          </a:bodyPr>
          <a:lstStyle/>
          <a:p>
            <a:pPr lvl="0"/>
            <a:r>
              <a:rPr lang="en-GB" dirty="0" smtClean="0"/>
              <a:t>Close the brakes if open and check that you have full elevator, aileron and rudder control</a:t>
            </a:r>
          </a:p>
          <a:p>
            <a:r>
              <a:rPr lang="en-GB" dirty="0" smtClean="0"/>
              <a:t>Try to assess the visible damage.  </a:t>
            </a:r>
          </a:p>
          <a:p>
            <a:pPr lvl="1"/>
            <a:r>
              <a:rPr lang="en-GB" dirty="0" smtClean="0"/>
              <a:t>If both of the above are OK, flying down is an option.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9936"/>
            <a:ext cx="8229600" cy="1143000"/>
          </a:xfrm>
        </p:spPr>
        <p:txBody>
          <a:bodyPr>
            <a:normAutofit/>
          </a:bodyPr>
          <a:lstStyle/>
          <a:p>
            <a:pPr algn="l"/>
            <a:r>
              <a:rPr lang="en-GB" dirty="0" smtClean="0"/>
              <a:t>If you are going to fly down:</a:t>
            </a:r>
            <a:endParaRPr lang="en-GB" dirty="0"/>
          </a:p>
        </p:txBody>
      </p:sp>
      <p:sp>
        <p:nvSpPr>
          <p:cNvPr id="3" name="Content Placeholder 2"/>
          <p:cNvSpPr>
            <a:spLocks noGrp="1"/>
          </p:cNvSpPr>
          <p:nvPr>
            <p:ph idx="1"/>
          </p:nvPr>
        </p:nvSpPr>
        <p:spPr>
          <a:xfrm>
            <a:off x="457200" y="3180109"/>
            <a:ext cx="8229600" cy="3489251"/>
          </a:xfrm>
        </p:spPr>
        <p:txBody>
          <a:bodyPr>
            <a:normAutofit/>
          </a:bodyPr>
          <a:lstStyle/>
          <a:p>
            <a:pPr marL="514350" indent="-514350">
              <a:buFont typeface="+mj-lt"/>
              <a:buAutoNum type="arabicPeriod"/>
            </a:pPr>
            <a:r>
              <a:rPr lang="en-GB" dirty="0" smtClean="0"/>
              <a:t>Make an emergency radio call</a:t>
            </a:r>
          </a:p>
          <a:p>
            <a:pPr marL="514350" indent="-514350">
              <a:buFont typeface="+mj-lt"/>
              <a:buAutoNum type="arabicPeriod"/>
            </a:pPr>
            <a:r>
              <a:rPr lang="en-GB" dirty="0" smtClean="0"/>
              <a:t>Where will you land? </a:t>
            </a:r>
          </a:p>
          <a:p>
            <a:pPr marL="971550" lvl="1" indent="-514350"/>
            <a:r>
              <a:rPr lang="en-GB" dirty="0" smtClean="0"/>
              <a:t>Are you in gliding range of an airfield or suitable? Are there roads and signs of people? </a:t>
            </a:r>
          </a:p>
          <a:p>
            <a:pPr marL="514350" indent="-514350">
              <a:buFont typeface="+mj-lt"/>
              <a:buAutoNum type="arabicPeriod"/>
            </a:pPr>
            <a:r>
              <a:rPr lang="en-GB" dirty="0" smtClean="0"/>
              <a:t>Fly the glider so as to minimise the loads on the airframe.</a:t>
            </a: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2856"/>
            <a:ext cx="8363272" cy="3993307"/>
          </a:xfrm>
        </p:spPr>
        <p:txBody>
          <a:bodyPr>
            <a:normAutofit/>
          </a:bodyPr>
          <a:lstStyle/>
          <a:p>
            <a:pPr algn="ctr">
              <a:buNone/>
            </a:pPr>
            <a:r>
              <a:rPr lang="en-GB" b="1" i="1" dirty="0" smtClean="0"/>
              <a:t>If you can get out of the glider in just </a:t>
            </a:r>
          </a:p>
          <a:p>
            <a:pPr algn="ctr">
              <a:buNone/>
            </a:pPr>
            <a:r>
              <a:rPr lang="en-GB" sz="3600" b="1" i="1" dirty="0" smtClean="0">
                <a:solidFill>
                  <a:srgbClr val="FF0000"/>
                </a:solidFill>
              </a:rPr>
              <a:t>4 seconds </a:t>
            </a:r>
          </a:p>
          <a:p>
            <a:pPr algn="ctr">
              <a:buNone/>
            </a:pPr>
            <a:r>
              <a:rPr lang="en-GB" b="1" i="1" dirty="0" smtClean="0"/>
              <a:t>Your minimum height for survival is </a:t>
            </a:r>
          </a:p>
          <a:p>
            <a:pPr algn="ctr">
              <a:buNone/>
            </a:pPr>
            <a:r>
              <a:rPr lang="en-GB" sz="3600" b="1" i="1" dirty="0" smtClean="0">
                <a:solidFill>
                  <a:srgbClr val="FF0000"/>
                </a:solidFill>
              </a:rPr>
              <a:t>600m</a:t>
            </a:r>
          </a:p>
          <a:p>
            <a:pPr algn="ctr">
              <a:buNone/>
            </a:pPr>
            <a:endParaRPr lang="en-GB" b="1" i="1" dirty="0" smtClean="0"/>
          </a:p>
          <a:p>
            <a:pPr algn="ctr">
              <a:buNone/>
            </a:pPr>
            <a:r>
              <a:rPr lang="en-GB" i="1" dirty="0" smtClean="0"/>
              <a:t>OSTIV research </a:t>
            </a:r>
          </a:p>
        </p:txBody>
      </p:sp>
    </p:spTree>
    <p:extLst>
      <p:ext uri="{BB962C8B-B14F-4D97-AF65-F5344CB8AC3E}">
        <p14:creationId xmlns="" xmlns:p14="http://schemas.microsoft.com/office/powerpoint/2010/main" val="11204638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5960"/>
            <a:ext cx="8229600" cy="1143000"/>
          </a:xfrm>
        </p:spPr>
        <p:txBody>
          <a:bodyPr>
            <a:normAutofit fontScale="90000"/>
          </a:bodyPr>
          <a:lstStyle/>
          <a:p>
            <a:r>
              <a:rPr lang="en-GB" b="1" i="1" dirty="0" smtClean="0"/>
              <a:t>BEFORE</a:t>
            </a:r>
            <a:r>
              <a:rPr lang="en-GB" dirty="0" smtClean="0"/>
              <a:t> </a:t>
            </a:r>
            <a:r>
              <a:rPr lang="en-GB" b="1" i="1" dirty="0" smtClean="0"/>
              <a:t>you take off, answer 2 key questions:</a:t>
            </a:r>
          </a:p>
        </p:txBody>
      </p:sp>
      <p:sp>
        <p:nvSpPr>
          <p:cNvPr id="3" name="Content Placeholder 2"/>
          <p:cNvSpPr>
            <a:spLocks noGrp="1"/>
          </p:cNvSpPr>
          <p:nvPr>
            <p:ph idx="1"/>
          </p:nvPr>
        </p:nvSpPr>
        <p:spPr>
          <a:xfrm>
            <a:off x="457200" y="3356992"/>
            <a:ext cx="8229600" cy="2952328"/>
          </a:xfrm>
        </p:spPr>
        <p:txBody>
          <a:bodyPr>
            <a:normAutofit fontScale="92500" lnSpcReduction="20000"/>
          </a:bodyPr>
          <a:lstStyle/>
          <a:p>
            <a:pPr marL="514350" indent="-514350" rtl="0" eaLnBrk="1" latinLnBrk="0" hangingPunct="1">
              <a:buFont typeface="+mj-lt"/>
              <a:buAutoNum type="arabicPeriod"/>
            </a:pPr>
            <a:r>
              <a:rPr lang="en-GB" sz="3200" kern="1200" dirty="0" smtClean="0">
                <a:solidFill>
                  <a:schemeClr val="tx1"/>
                </a:solidFill>
                <a:latin typeface="+mn-lt"/>
                <a:ea typeface="+mn-ea"/>
                <a:cs typeface="+mn-cs"/>
              </a:rPr>
              <a:t>What situation would make you bale out? </a:t>
            </a:r>
            <a:endParaRPr lang="en-GB" sz="3200" dirty="0" smtClean="0"/>
          </a:p>
          <a:p>
            <a:pPr marL="514350" indent="-514350" rtl="0" eaLnBrk="1" latinLnBrk="0" hangingPunct="1">
              <a:buFont typeface="+mj-lt"/>
              <a:buAutoNum type="arabicPeriod"/>
            </a:pPr>
            <a:r>
              <a:rPr lang="en-GB" sz="3200" kern="1200" dirty="0" smtClean="0">
                <a:solidFill>
                  <a:schemeClr val="tx1"/>
                </a:solidFill>
                <a:latin typeface="+mn-lt"/>
                <a:ea typeface="+mn-ea"/>
                <a:cs typeface="+mn-cs"/>
              </a:rPr>
              <a:t>What is the Emergency Canopy Jettison procedure for your glider? </a:t>
            </a:r>
            <a:endParaRPr lang="en-GB" sz="3200" kern="1200" dirty="0" smtClean="0">
              <a:solidFill>
                <a:schemeClr val="tx1"/>
              </a:solidFill>
              <a:latin typeface="+mn-lt"/>
              <a:ea typeface="+mn-ea"/>
              <a:cs typeface="+mn-cs"/>
            </a:endParaRPr>
          </a:p>
          <a:p>
            <a:pPr marL="514350" indent="-514350" rtl="0" eaLnBrk="1" latinLnBrk="0" hangingPunct="1">
              <a:buFont typeface="+mj-lt"/>
              <a:buAutoNum type="arabicPeriod"/>
            </a:pPr>
            <a:endParaRPr lang="en-GB" dirty="0" smtClean="0"/>
          </a:p>
          <a:p>
            <a:pPr marL="514350" indent="-514350" rtl="0" eaLnBrk="1" latinLnBrk="0" hangingPunct="1">
              <a:buNone/>
            </a:pPr>
            <a:r>
              <a:rPr lang="en-GB" sz="3200" b="1" i="1" kern="1200" dirty="0" smtClean="0">
                <a:solidFill>
                  <a:schemeClr val="tx1"/>
                </a:solidFill>
                <a:latin typeface="+mn-lt"/>
                <a:ea typeface="+mn-ea"/>
                <a:cs typeface="+mn-cs"/>
              </a:rPr>
              <a:t>The following slides are suggestions for your consideration, not necessarily a direct instruction</a:t>
            </a:r>
            <a:endParaRPr lang="en-GB" sz="3200" b="1" i="1" kern="1200" dirty="0">
              <a:solidFill>
                <a:schemeClr val="tx1"/>
              </a:solidFill>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1027" name="Picture 3"/>
          <p:cNvPicPr>
            <a:picLocks noChangeAspect="1" noChangeArrowheads="1"/>
          </p:cNvPicPr>
          <p:nvPr/>
        </p:nvPicPr>
        <p:blipFill>
          <a:blip r:embed="rId2" cstate="print"/>
          <a:srcRect/>
          <a:stretch>
            <a:fillRect/>
          </a:stretch>
        </p:blipFill>
        <p:spPr bwMode="auto">
          <a:xfrm>
            <a:off x="0" y="0"/>
            <a:ext cx="9144000" cy="689390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sp>
        <p:nvSpPr>
          <p:cNvPr id="317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GB"/>
          </a:p>
        </p:txBody>
      </p:sp>
      <p:pic>
        <p:nvPicPr>
          <p:cNvPr id="31749" name="Picture 5"/>
          <p:cNvPicPr>
            <a:picLocks noChangeAspect="1" noChangeArrowheads="1"/>
          </p:cNvPicPr>
          <p:nvPr/>
        </p:nvPicPr>
        <p:blipFill>
          <a:blip r:embed="rId2" cstate="print"/>
          <a:srcRect/>
          <a:stretch>
            <a:fillRect/>
          </a:stretch>
        </p:blipFill>
        <p:spPr bwMode="auto">
          <a:xfrm>
            <a:off x="-1" y="0"/>
            <a:ext cx="9096375"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Should I bale out?</a:t>
            </a:r>
            <a:endParaRPr lang="en-GB" dirty="0"/>
          </a:p>
        </p:txBody>
      </p:sp>
      <p:sp>
        <p:nvSpPr>
          <p:cNvPr id="3" name="Content Placeholder 2"/>
          <p:cNvSpPr>
            <a:spLocks noGrp="1"/>
          </p:cNvSpPr>
          <p:nvPr>
            <p:ph idx="1"/>
          </p:nvPr>
        </p:nvSpPr>
        <p:spPr/>
        <p:txBody>
          <a:bodyPr/>
          <a:lstStyle/>
          <a:p>
            <a:r>
              <a:rPr lang="en-GB" dirty="0" smtClean="0"/>
              <a:t>Do you have enough height for a successful bale out? </a:t>
            </a:r>
          </a:p>
          <a:p>
            <a:pPr lvl="1"/>
            <a:r>
              <a:rPr lang="en-GB" b="1" i="1" dirty="0" smtClean="0"/>
              <a:t>If it’s marginal </a:t>
            </a:r>
            <a:r>
              <a:rPr lang="en-GB" dirty="0" smtClean="0"/>
              <a:t>and even if the glider seems to be flying normally, </a:t>
            </a:r>
            <a:r>
              <a:rPr lang="en-GB" b="1" i="1" dirty="0" smtClean="0"/>
              <a:t>baling out while there is enough height for successful parachute deployment is the safest option.</a:t>
            </a:r>
            <a:r>
              <a:rPr lang="en-GB" i="1" dirty="0" smtClean="0"/>
              <a:t> </a:t>
            </a:r>
            <a:endParaRPr lang="en-GB" i="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Baling Out:</a:t>
            </a:r>
            <a:endParaRPr lang="en-GB" dirty="0"/>
          </a:p>
        </p:txBody>
      </p:sp>
      <p:sp>
        <p:nvSpPr>
          <p:cNvPr id="3" name="Content Placeholder 2"/>
          <p:cNvSpPr>
            <a:spLocks noGrp="1"/>
          </p:cNvSpPr>
          <p:nvPr>
            <p:ph idx="1"/>
          </p:nvPr>
        </p:nvSpPr>
        <p:spPr/>
        <p:txBody>
          <a:bodyPr/>
          <a:lstStyle/>
          <a:p>
            <a:pPr marL="514350" indent="-514350">
              <a:buFont typeface="+mj-lt"/>
              <a:buAutoNum type="arabicPeriod"/>
            </a:pPr>
            <a:r>
              <a:rPr lang="en-GB" dirty="0" smtClean="0"/>
              <a:t>Open the brakes</a:t>
            </a:r>
          </a:p>
          <a:p>
            <a:pPr marL="971550" lvl="1" indent="-514350"/>
            <a:r>
              <a:rPr lang="en-GB" dirty="0" smtClean="0"/>
              <a:t>The wing might come off, but probably not, and if you are headed down it slows acceleration and gives more time between now and hitting the ground or break up due to </a:t>
            </a:r>
            <a:r>
              <a:rPr lang="en-GB" dirty="0" err="1" smtClean="0"/>
              <a:t>Vne</a:t>
            </a:r>
            <a:r>
              <a:rPr lang="en-GB" dirty="0" smtClean="0"/>
              <a:t> / flutter.</a:t>
            </a:r>
          </a:p>
          <a:p>
            <a:pPr marL="514350" indent="-514350">
              <a:buFont typeface="+mj-lt"/>
              <a:buAutoNum type="arabicPeriod"/>
            </a:pPr>
            <a:r>
              <a:rPr lang="en-GB" dirty="0" smtClean="0"/>
              <a:t>Get out of the glider...  See over</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GB" dirty="0" smtClean="0"/>
              <a:t>Getting out of a glider... in a spiral dive</a:t>
            </a:r>
            <a:endParaRPr lang="en-GB" dirty="0"/>
          </a:p>
        </p:txBody>
      </p:sp>
      <p:sp>
        <p:nvSpPr>
          <p:cNvPr id="3" name="Content Placeholder 2"/>
          <p:cNvSpPr>
            <a:spLocks noGrp="1"/>
          </p:cNvSpPr>
          <p:nvPr>
            <p:ph idx="1"/>
          </p:nvPr>
        </p:nvSpPr>
        <p:spPr/>
        <p:txBody>
          <a:bodyPr>
            <a:normAutofit lnSpcReduction="10000"/>
          </a:bodyPr>
          <a:lstStyle/>
          <a:p>
            <a:r>
              <a:rPr lang="en-GB" dirty="0" smtClean="0"/>
              <a:t>In a spiral dive -  increasing positive “G”  </a:t>
            </a:r>
          </a:p>
          <a:p>
            <a:pPr marL="514350" lvl="0" indent="-514350">
              <a:buFont typeface="+mj-lt"/>
              <a:buAutoNum type="arabicPeriod"/>
            </a:pPr>
            <a:r>
              <a:rPr lang="en-GB" dirty="0" smtClean="0"/>
              <a:t>release the canopy (it may or may not leave the aircraft)</a:t>
            </a:r>
          </a:p>
          <a:p>
            <a:pPr marL="514350" lvl="0" indent="-514350">
              <a:buFont typeface="+mj-lt"/>
              <a:buAutoNum type="arabicPeriod"/>
            </a:pPr>
            <a:r>
              <a:rPr lang="en-GB" dirty="0" smtClean="0"/>
              <a:t>release the straps and shove the stick hard forward - you will probably be thrown out of the glider. Otherwise roll over the side of the cockpit.</a:t>
            </a:r>
          </a:p>
          <a:p>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340768"/>
            <a:ext cx="8712968" cy="1143000"/>
          </a:xfrm>
        </p:spPr>
        <p:txBody>
          <a:bodyPr>
            <a:normAutofit fontScale="90000"/>
          </a:bodyPr>
          <a:lstStyle/>
          <a:p>
            <a:r>
              <a:rPr lang="en-GB" dirty="0" smtClean="0"/>
              <a:t>Getting out of a glider... in negative pitch</a:t>
            </a:r>
            <a:endParaRPr lang="en-GB" dirty="0"/>
          </a:p>
        </p:txBody>
      </p:sp>
      <p:sp>
        <p:nvSpPr>
          <p:cNvPr id="3" name="Content Placeholder 2"/>
          <p:cNvSpPr>
            <a:spLocks noGrp="1"/>
          </p:cNvSpPr>
          <p:nvPr>
            <p:ph idx="1"/>
          </p:nvPr>
        </p:nvSpPr>
        <p:spPr/>
        <p:txBody>
          <a:bodyPr>
            <a:normAutofit lnSpcReduction="10000"/>
          </a:bodyPr>
          <a:lstStyle/>
          <a:p>
            <a:r>
              <a:rPr lang="en-GB" dirty="0" smtClean="0"/>
              <a:t>If negative pitch, this means the </a:t>
            </a:r>
            <a:r>
              <a:rPr lang="en-GB" dirty="0" err="1" smtClean="0"/>
              <a:t>tailplane</a:t>
            </a:r>
            <a:r>
              <a:rPr lang="en-GB" dirty="0" smtClean="0"/>
              <a:t> is damaged or gone, so:</a:t>
            </a:r>
          </a:p>
          <a:p>
            <a:pPr marL="514350" lvl="0" indent="-514350">
              <a:buFont typeface="+mj-lt"/>
              <a:buAutoNum type="arabicPeriod"/>
            </a:pPr>
            <a:r>
              <a:rPr lang="en-GB" dirty="0" smtClean="0"/>
              <a:t>release the canopy </a:t>
            </a:r>
          </a:p>
          <a:p>
            <a:pPr marL="514350" lvl="0" indent="-514350">
              <a:buFont typeface="+mj-lt"/>
              <a:buAutoNum type="arabicPeriod"/>
            </a:pPr>
            <a:r>
              <a:rPr lang="en-GB" dirty="0" smtClean="0"/>
              <a:t>release the straps and you will leave the glider very quickly indeed. </a:t>
            </a:r>
          </a:p>
          <a:p>
            <a:pPr lvl="1"/>
            <a:r>
              <a:rPr lang="en-GB" dirty="0" smtClean="0"/>
              <a:t>Again, it doesn't really matter if the canopy is still there, you will take it with you.</a:t>
            </a:r>
          </a:p>
          <a:p>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660</TotalTime>
  <Words>554</Words>
  <Application>Microsoft Office PowerPoint</Application>
  <PresentationFormat>On-screen Show (4:3)</PresentationFormat>
  <Paragraphs>49</Paragraphs>
  <Slides>16</Slides>
  <Notes>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16</vt:i4>
      </vt:variant>
    </vt:vector>
  </HeadingPairs>
  <TitlesOfParts>
    <vt:vector size="19" baseType="lpstr">
      <vt:lpstr>Office Theme</vt:lpstr>
      <vt:lpstr>Custom Design</vt:lpstr>
      <vt:lpstr>Slide</vt:lpstr>
      <vt:lpstr>Emergency Glider Evacuation</vt:lpstr>
      <vt:lpstr>Slide 2</vt:lpstr>
      <vt:lpstr>BEFORE you take off, answer 2 key questions:</vt:lpstr>
      <vt:lpstr>Slide 4</vt:lpstr>
      <vt:lpstr>Slide 5</vt:lpstr>
      <vt:lpstr>Should I bale out?</vt:lpstr>
      <vt:lpstr>Baling Out:</vt:lpstr>
      <vt:lpstr>Getting out of a glider... in a spiral dive</vt:lpstr>
      <vt:lpstr>Getting out of a glider... in negative pitch</vt:lpstr>
      <vt:lpstr>Slide 10</vt:lpstr>
      <vt:lpstr>Slide 11</vt:lpstr>
      <vt:lpstr>Once you get out, pull the ripcord immediately.</vt:lpstr>
      <vt:lpstr>If you are ABOVE min bale-out ht:</vt:lpstr>
      <vt:lpstr>Is the glider damaged at the back end? </vt:lpstr>
      <vt:lpstr>If the back end is not damaged:</vt:lpstr>
      <vt:lpstr>If you are going to fly down: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Lasham Gliding Socie</dc:creator>
  <cp:lastModifiedBy>ebertoya</cp:lastModifiedBy>
  <cp:revision>42</cp:revision>
  <dcterms:created xsi:type="dcterms:W3CDTF">2017-08-06T13:40:08Z</dcterms:created>
  <dcterms:modified xsi:type="dcterms:W3CDTF">2017-11-11T16:24:18Z</dcterms:modified>
</cp:coreProperties>
</file>