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notesMasterIdLst>
    <p:notesMasterId r:id="rId15"/>
  </p:notesMasterIdLst>
  <p:handoutMasterIdLst>
    <p:handoutMasterId r:id="rId16"/>
  </p:handoutMasterIdLst>
  <p:sldIdLst>
    <p:sldId id="1205" r:id="rId4"/>
    <p:sldId id="1193" r:id="rId5"/>
    <p:sldId id="1267" r:id="rId6"/>
    <p:sldId id="1262" r:id="rId7"/>
    <p:sldId id="1194" r:id="rId8"/>
    <p:sldId id="1268" r:id="rId9"/>
    <p:sldId id="1198" r:id="rId10"/>
    <p:sldId id="1200" r:id="rId11"/>
    <p:sldId id="1199" r:id="rId12"/>
    <p:sldId id="1202" r:id="rId13"/>
    <p:sldId id="1245" r:id="rId14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00FFFF"/>
    <a:srgbClr val="FF66FF"/>
    <a:srgbClr val="99FF99"/>
    <a:srgbClr val="4D4D4D"/>
    <a:srgbClr val="FF00FF"/>
    <a:srgbClr val="99FF66"/>
    <a:srgbClr val="99FFCC"/>
    <a:srgbClr val="06F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7856" autoAdjust="0"/>
  </p:normalViewPr>
  <p:slideViewPr>
    <p:cSldViewPr>
      <p:cViewPr varScale="1">
        <p:scale>
          <a:sx n="87" d="100"/>
          <a:sy n="87" d="100"/>
        </p:scale>
        <p:origin x="-23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2E4997-F33A-430F-9CE4-62C64AA11D8A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54FACA-4507-4C8D-80F6-AF654A65E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7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308BD3C-8CB8-41E2-B3D0-33724C67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93D1-44FE-4CE2-B4F5-6EE5DA9B6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0E748-09AF-40E6-A7B2-A76C3181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B7D3-C764-4581-B535-79DD1EB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3EB7F-43A5-49E8-8BB0-7BBA7623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75C60-DE3A-4E0C-8078-B227EDEFB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CEBC-353F-42FA-A126-572891EE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505B-A9B0-42AF-8477-08ACB8E68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C2CD-A7D0-457A-A94A-EEF0875A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5553-64E0-4A39-AF65-2D2B3776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6411-84AC-4F1F-920A-63FB8708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E7F11-F7CE-42E9-8B1D-7848FE12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D896-613B-4979-91EB-1CDDE2BBA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F96BCB0-EC5E-4A00-8422-A88D30D5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4352528"/>
          </a:xfrm>
        </p:spPr>
        <p:txBody>
          <a:bodyPr/>
          <a:lstStyle/>
          <a:p>
            <a:r>
              <a:rPr lang="en-GB" sz="6000" dirty="0">
                <a:solidFill>
                  <a:srgbClr val="00FFFF"/>
                </a:solidFill>
              </a:rPr>
              <a:t/>
            </a:r>
            <a:br>
              <a:rPr lang="en-GB" sz="6000" dirty="0">
                <a:solidFill>
                  <a:srgbClr val="00FFFF"/>
                </a:solidFill>
              </a:rPr>
            </a:br>
            <a:r>
              <a:rPr lang="en-GB" sz="6000" dirty="0" smtClean="0">
                <a:solidFill>
                  <a:srgbClr val="00FFFF"/>
                </a:solidFill>
              </a:rPr>
              <a:t>HUMAN FAILINGS</a:t>
            </a:r>
            <a:endParaRPr lang="en-GB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896144"/>
          </a:xfrm>
        </p:spPr>
        <p:txBody>
          <a:bodyPr/>
          <a:lstStyle/>
          <a:p>
            <a:r>
              <a:rPr lang="en-GB" dirty="0" smtClean="0">
                <a:solidFill>
                  <a:srgbClr val="66FFFF"/>
                </a:solidFill>
              </a:rPr>
              <a:t>On the ground-2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68760"/>
            <a:ext cx="8540750" cy="4830415"/>
          </a:xfrm>
        </p:spPr>
        <p:txBody>
          <a:bodyPr/>
          <a:lstStyle/>
          <a:p>
            <a:r>
              <a:rPr lang="en-GB" sz="3000" dirty="0" smtClean="0">
                <a:solidFill>
                  <a:srgbClr val="FFFF00"/>
                </a:solidFill>
              </a:rPr>
              <a:t>car driven over </a:t>
            </a:r>
            <a:r>
              <a:rPr lang="en-GB" sz="3000" dirty="0">
                <a:solidFill>
                  <a:srgbClr val="FFFF00"/>
                </a:solidFill>
              </a:rPr>
              <a:t>wing </a:t>
            </a:r>
            <a:r>
              <a:rPr lang="en-GB" sz="3000" dirty="0" smtClean="0">
                <a:solidFill>
                  <a:srgbClr val="FFFF00"/>
                </a:solidFill>
              </a:rPr>
              <a:t>(</a:t>
            </a:r>
            <a:r>
              <a:rPr lang="en-GB" sz="3000" dirty="0">
                <a:solidFill>
                  <a:srgbClr val="FFFF00"/>
                </a:solidFill>
              </a:rPr>
              <a:t>2)</a:t>
            </a:r>
          </a:p>
          <a:p>
            <a:r>
              <a:rPr lang="en-GB" sz="3000" dirty="0">
                <a:solidFill>
                  <a:srgbClr val="FFFF00"/>
                </a:solidFill>
              </a:rPr>
              <a:t>towed glider collisions (8</a:t>
            </a:r>
            <a:r>
              <a:rPr lang="en-GB" sz="3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GB" sz="3000" dirty="0" smtClean="0">
                <a:solidFill>
                  <a:srgbClr val="FFFF00"/>
                </a:solidFill>
              </a:rPr>
              <a:t>towed glider, brakes open, destroyed by fire</a:t>
            </a:r>
            <a:endParaRPr lang="en-GB" sz="3000" dirty="0">
              <a:solidFill>
                <a:srgbClr val="FFFF00"/>
              </a:solidFill>
            </a:endParaRPr>
          </a:p>
          <a:p>
            <a:r>
              <a:rPr lang="en-GB" sz="3000" dirty="0">
                <a:solidFill>
                  <a:srgbClr val="FFFF00"/>
                </a:solidFill>
              </a:rPr>
              <a:t>(de)rigging, wing fell over (3</a:t>
            </a:r>
            <a:r>
              <a:rPr lang="en-GB" sz="30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GB" sz="3000" dirty="0">
                <a:solidFill>
                  <a:srgbClr val="FFFF00"/>
                </a:solidFill>
              </a:rPr>
              <a:t>tug prop hit towing bar</a:t>
            </a:r>
          </a:p>
          <a:p>
            <a:r>
              <a:rPr lang="en-GB" sz="3000" dirty="0">
                <a:solidFill>
                  <a:srgbClr val="FFFF00"/>
                </a:solidFill>
              </a:rPr>
              <a:t>injury from engine start with fuselage in </a:t>
            </a:r>
            <a:r>
              <a:rPr lang="en-GB" sz="3000" dirty="0" smtClean="0">
                <a:solidFill>
                  <a:srgbClr val="FFFF00"/>
                </a:solidFill>
              </a:rPr>
              <a:t>cradle</a:t>
            </a:r>
            <a:endParaRPr lang="en-GB" sz="3000" dirty="0">
              <a:solidFill>
                <a:srgbClr val="FFFF00"/>
              </a:solidFill>
            </a:endParaRPr>
          </a:p>
          <a:p>
            <a:r>
              <a:rPr lang="en-GB" sz="3000" dirty="0" smtClean="0">
                <a:solidFill>
                  <a:srgbClr val="FFFF00"/>
                </a:solidFill>
              </a:rPr>
              <a:t>cable drawn into winch hit glider </a:t>
            </a:r>
          </a:p>
          <a:p>
            <a:r>
              <a:rPr lang="en-GB" sz="3000" dirty="0" smtClean="0">
                <a:solidFill>
                  <a:srgbClr val="FFFF00"/>
                </a:solidFill>
              </a:rPr>
              <a:t>used u/c lever for flap</a:t>
            </a:r>
            <a:endParaRPr lang="en-GB" sz="3000" dirty="0">
              <a:solidFill>
                <a:srgbClr val="FFFF00"/>
              </a:solidFill>
            </a:endParaRPr>
          </a:p>
          <a:p>
            <a:endParaRPr lang="en-GB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FFFF"/>
                </a:solidFill>
              </a:rPr>
              <a:t>Human failings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84784"/>
            <a:ext cx="8540750" cy="4614391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forgetfulness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FFFF00"/>
                </a:solidFill>
              </a:rPr>
              <a:t>unjustified assumptions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rgbClr val="FFFF00"/>
                </a:solidFill>
              </a:rPr>
              <a:t>jumping to the wrong </a:t>
            </a:r>
            <a:r>
              <a:rPr lang="en-GB" sz="3200" dirty="0" smtClean="0">
                <a:solidFill>
                  <a:srgbClr val="FFFF00"/>
                </a:solidFill>
              </a:rPr>
              <a:t>conclusion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FFFF00"/>
                </a:solidFill>
              </a:rPr>
              <a:t>complacency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GB" sz="3200" dirty="0">
                <a:solidFill>
                  <a:srgbClr val="FFFF00"/>
                </a:solidFill>
              </a:rPr>
              <a:t>wishful </a:t>
            </a:r>
            <a:r>
              <a:rPr lang="en-GB" sz="3200" dirty="0" smtClean="0">
                <a:solidFill>
                  <a:srgbClr val="FFFF00"/>
                </a:solidFill>
              </a:rPr>
              <a:t>thinking, </a:t>
            </a:r>
            <a:r>
              <a:rPr lang="en-GB" sz="3200" dirty="0" err="1" smtClean="0">
                <a:solidFill>
                  <a:srgbClr val="FFFF00"/>
                </a:solidFill>
              </a:rPr>
              <a:t>etc</a:t>
            </a:r>
            <a:endParaRPr lang="en-GB" sz="3200" dirty="0" smtClean="0">
              <a:solidFill>
                <a:srgbClr val="FFFF00"/>
              </a:solidFill>
            </a:endParaRPr>
          </a:p>
          <a:p>
            <a:pPr marL="0" lvl="1" indent="0">
              <a:buClr>
                <a:schemeClr val="hlink"/>
              </a:buClr>
              <a:buNone/>
            </a:pPr>
            <a:endParaRPr lang="en-GB" sz="3200" dirty="0" smtClean="0">
              <a:solidFill>
                <a:srgbClr val="FFFF00"/>
              </a:solidFill>
            </a:endParaRPr>
          </a:p>
          <a:p>
            <a:pPr marL="0" lvl="1" indent="0">
              <a:buClr>
                <a:schemeClr val="hlink"/>
              </a:buClr>
              <a:buNone/>
            </a:pPr>
            <a:r>
              <a:rPr lang="en-GB" sz="3200" dirty="0" smtClean="0">
                <a:solidFill>
                  <a:srgbClr val="66FFFF"/>
                </a:solidFill>
              </a:rPr>
              <a:t>No easy solutions. But member awareness can help. </a:t>
            </a:r>
            <a:r>
              <a:rPr lang="en-GB" sz="3200" dirty="0" smtClean="0">
                <a:solidFill>
                  <a:srgbClr val="66FFFF"/>
                </a:solidFill>
              </a:rPr>
              <a:t>Please </a:t>
            </a:r>
            <a:r>
              <a:rPr lang="en-GB" sz="3200" dirty="0" smtClean="0">
                <a:solidFill>
                  <a:srgbClr val="66FFFF"/>
                </a:solidFill>
              </a:rPr>
              <a:t>show </a:t>
            </a:r>
            <a:r>
              <a:rPr lang="en-GB" sz="3200" dirty="0" smtClean="0">
                <a:solidFill>
                  <a:srgbClr val="66FFFF"/>
                </a:solidFill>
              </a:rPr>
              <a:t>these slides </a:t>
            </a:r>
            <a:r>
              <a:rPr lang="en-GB" sz="3200" dirty="0" smtClean="0">
                <a:solidFill>
                  <a:srgbClr val="66FFFF"/>
                </a:solidFill>
              </a:rPr>
              <a:t>at your club. </a:t>
            </a:r>
            <a:endParaRPr lang="en-GB" sz="3200" dirty="0">
              <a:solidFill>
                <a:srgbClr val="FFFF00"/>
              </a:solidFill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endParaRPr lang="en-GB" sz="32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FFFF"/>
                </a:solidFill>
              </a:rPr>
              <a:t>Human failings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84784"/>
            <a:ext cx="8540750" cy="461439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We are all susceptible to </a:t>
            </a:r>
          </a:p>
          <a:p>
            <a:pPr lvl="1"/>
            <a:r>
              <a:rPr lang="en-GB" sz="3200" dirty="0" smtClean="0">
                <a:solidFill>
                  <a:srgbClr val="FFFF00"/>
                </a:solidFill>
              </a:rPr>
              <a:t>forgetfulness</a:t>
            </a:r>
          </a:p>
          <a:p>
            <a:pPr lvl="1"/>
            <a:r>
              <a:rPr lang="en-GB" sz="3200" dirty="0" smtClean="0">
                <a:solidFill>
                  <a:srgbClr val="FFFF00"/>
                </a:solidFill>
              </a:rPr>
              <a:t>unjustified assumptions</a:t>
            </a:r>
          </a:p>
          <a:p>
            <a:pPr lvl="1"/>
            <a:r>
              <a:rPr lang="en-GB" sz="3200" dirty="0" smtClean="0">
                <a:solidFill>
                  <a:srgbClr val="FFFF00"/>
                </a:solidFill>
              </a:rPr>
              <a:t>jumping to the wrong conclusion</a:t>
            </a:r>
          </a:p>
          <a:p>
            <a:pPr lvl="1"/>
            <a:r>
              <a:rPr lang="en-GB" sz="3200" dirty="0" smtClean="0">
                <a:solidFill>
                  <a:srgbClr val="FFFF00"/>
                </a:solidFill>
              </a:rPr>
              <a:t>complacency</a:t>
            </a:r>
          </a:p>
          <a:p>
            <a:pPr lvl="1"/>
            <a:r>
              <a:rPr lang="en-GB" sz="3200" dirty="0" smtClean="0">
                <a:solidFill>
                  <a:srgbClr val="FFFF00"/>
                </a:solidFill>
              </a:rPr>
              <a:t>wishful thinking, </a:t>
            </a:r>
            <a:r>
              <a:rPr lang="en-GB" sz="3200" dirty="0" err="1" smtClean="0">
                <a:solidFill>
                  <a:srgbClr val="FFFF00"/>
                </a:solidFill>
              </a:rPr>
              <a:t>etc</a:t>
            </a:r>
            <a:endParaRPr lang="en-GB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66FFFF"/>
                </a:solidFill>
              </a:rPr>
              <a:t>33% of all accidents and incidents in 2017 apparently arose in this way</a:t>
            </a:r>
            <a:endParaRPr lang="en-GB" sz="40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3704456"/>
          </a:xfrm>
        </p:spPr>
        <p:txBody>
          <a:bodyPr/>
          <a:lstStyle/>
          <a:p>
            <a:r>
              <a:rPr lang="en-GB" sz="6000" dirty="0" smtClean="0">
                <a:solidFill>
                  <a:srgbClr val="00FFFF"/>
                </a:solidFill>
              </a:rPr>
              <a:t>An example follows</a:t>
            </a:r>
            <a:endParaRPr lang="en-GB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gg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FFFF"/>
                </a:solidFill>
              </a:rPr>
              <a:t>Circumstances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FF00"/>
                </a:solidFill>
              </a:rPr>
              <a:t>incomplete preparation for flight</a:t>
            </a:r>
          </a:p>
          <a:p>
            <a:pPr marL="0" indent="0">
              <a:buNone/>
            </a:pPr>
            <a:endParaRPr lang="en-GB" sz="4000" dirty="0" smtClean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FFFF00"/>
                </a:solidFill>
              </a:rPr>
              <a:t>in the air</a:t>
            </a:r>
          </a:p>
          <a:p>
            <a:pPr marL="0" indent="0">
              <a:buNone/>
            </a:pPr>
            <a:endParaRPr lang="en-GB" sz="4000" dirty="0" smtClean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FFFF00"/>
                </a:solidFill>
              </a:rPr>
              <a:t>on the ground</a:t>
            </a:r>
            <a:endParaRPr lang="en-GB" sz="4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0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FFFF"/>
                </a:solidFill>
              </a:rPr>
              <a:t>Preparation for flight-1</a:t>
            </a:r>
            <a:endParaRPr lang="en-GB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FF00"/>
                </a:solidFill>
              </a:rPr>
              <a:t>insecure </a:t>
            </a:r>
            <a:r>
              <a:rPr lang="en-GB" sz="4000" dirty="0" err="1" smtClean="0">
                <a:solidFill>
                  <a:srgbClr val="FFFF00"/>
                </a:solidFill>
              </a:rPr>
              <a:t>tailplane</a:t>
            </a:r>
            <a:endParaRPr lang="en-GB" sz="4000" dirty="0" smtClean="0">
              <a:solidFill>
                <a:srgbClr val="FFFF00"/>
              </a:solidFill>
            </a:endParaRPr>
          </a:p>
          <a:p>
            <a:endParaRPr lang="en-GB" sz="4000" dirty="0">
              <a:solidFill>
                <a:srgbClr val="FFFF00"/>
              </a:solidFill>
            </a:endParaRPr>
          </a:p>
          <a:p>
            <a:r>
              <a:rPr lang="en-GB" sz="4000" dirty="0" smtClean="0">
                <a:solidFill>
                  <a:srgbClr val="FFFF00"/>
                </a:solidFill>
              </a:rPr>
              <a:t>inoperative elevator (??); fatality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FFFF"/>
                </a:solidFill>
              </a:rPr>
              <a:t>Preparation for flight-2 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540750" cy="4110335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16 flights with: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airbrakes open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unlocked canopy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loose </a:t>
            </a:r>
            <a:r>
              <a:rPr lang="en-GB" dirty="0">
                <a:solidFill>
                  <a:srgbClr val="FFFF00"/>
                </a:solidFill>
              </a:rPr>
              <a:t>batteries/ballast </a:t>
            </a:r>
            <a:endParaRPr lang="en-GB" dirty="0" smtClean="0">
              <a:solidFill>
                <a:srgbClr val="FFFF00"/>
              </a:solidFill>
            </a:endParaRP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tail </a:t>
            </a:r>
            <a:r>
              <a:rPr lang="en-GB" dirty="0">
                <a:solidFill>
                  <a:srgbClr val="FFFF00"/>
                </a:solidFill>
              </a:rPr>
              <a:t>dolly </a:t>
            </a:r>
            <a:r>
              <a:rPr lang="en-GB" dirty="0" smtClean="0">
                <a:solidFill>
                  <a:srgbClr val="FFFF00"/>
                </a:solidFill>
              </a:rPr>
              <a:t>attached</a:t>
            </a:r>
            <a:endParaRPr lang="en-GB" dirty="0">
              <a:solidFill>
                <a:srgbClr val="FFFF00"/>
              </a:solidFill>
            </a:endParaRPr>
          </a:p>
          <a:p>
            <a:pPr lvl="1"/>
            <a:r>
              <a:rPr lang="en-GB" dirty="0">
                <a:solidFill>
                  <a:srgbClr val="FFFF00"/>
                </a:solidFill>
              </a:rPr>
              <a:t>rudder pedals insecure 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P2 with untested new </a:t>
            </a:r>
            <a:r>
              <a:rPr lang="en-GB" dirty="0">
                <a:solidFill>
                  <a:srgbClr val="FFFF00"/>
                </a:solidFill>
              </a:rPr>
              <a:t>hearing aid </a:t>
            </a: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t</a:t>
            </a:r>
            <a:r>
              <a:rPr lang="en-GB" dirty="0" smtClean="0">
                <a:solidFill>
                  <a:srgbClr val="FFFF00"/>
                </a:solidFill>
              </a:rPr>
              <a:t>ug </a:t>
            </a:r>
            <a:r>
              <a:rPr lang="en-GB" dirty="0">
                <a:solidFill>
                  <a:srgbClr val="FFFF00"/>
                </a:solidFill>
              </a:rPr>
              <a:t>and glider canopies misted after take-off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112168"/>
          </a:xfrm>
        </p:spPr>
        <p:txBody>
          <a:bodyPr/>
          <a:lstStyle/>
          <a:p>
            <a:r>
              <a:rPr lang="en-GB" sz="5400" dirty="0" smtClean="0">
                <a:solidFill>
                  <a:srgbClr val="66FFFF"/>
                </a:solidFill>
              </a:rPr>
              <a:t>In the air</a:t>
            </a:r>
            <a:endParaRPr lang="en-GB" sz="5400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412776"/>
            <a:ext cx="8540750" cy="4686399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3 tug upsets including: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1 from glider pilot looking at fallen instrument 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1 on trial lesson with airbrakes open</a:t>
            </a: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7</a:t>
            </a:r>
            <a:r>
              <a:rPr lang="en-GB" dirty="0" smtClean="0">
                <a:solidFill>
                  <a:srgbClr val="FFFF00"/>
                </a:solidFill>
              </a:rPr>
              <a:t> failed final glides, one on a trial lesson</a:t>
            </a:r>
          </a:p>
          <a:p>
            <a:endParaRPr lang="en-GB" dirty="0" smtClean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opened canopy intending vent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ridge soaring, gliders missed by </a:t>
            </a:r>
            <a:r>
              <a:rPr lang="en-GB" dirty="0" smtClean="0">
                <a:solidFill>
                  <a:srgbClr val="FFFF00"/>
                </a:solidFill>
              </a:rPr>
              <a:t>30-50m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endParaRPr lang="en-GB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FFFF"/>
                </a:solidFill>
              </a:rPr>
              <a:t>On the Ground-1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not looking: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buggy driven across the landing area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landing glider almost hit a member</a:t>
            </a:r>
          </a:p>
          <a:p>
            <a:pPr lvl="1"/>
            <a:r>
              <a:rPr lang="en-GB" dirty="0" smtClean="0">
                <a:solidFill>
                  <a:srgbClr val="FFFF00"/>
                </a:solidFill>
              </a:rPr>
              <a:t>injured by glider wing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prop </a:t>
            </a:r>
            <a:r>
              <a:rPr lang="en-GB" dirty="0">
                <a:solidFill>
                  <a:srgbClr val="FFFF00"/>
                </a:solidFill>
              </a:rPr>
              <a:t>hit cable</a:t>
            </a:r>
          </a:p>
          <a:p>
            <a:r>
              <a:rPr lang="en-GB" dirty="0">
                <a:solidFill>
                  <a:srgbClr val="FFFF00"/>
                </a:solidFill>
              </a:rPr>
              <a:t>dolly with </a:t>
            </a:r>
            <a:r>
              <a:rPr lang="en-GB" dirty="0" smtClean="0">
                <a:solidFill>
                  <a:srgbClr val="FFFF00"/>
                </a:solidFill>
              </a:rPr>
              <a:t>one </a:t>
            </a:r>
            <a:r>
              <a:rPr lang="en-GB" dirty="0">
                <a:solidFill>
                  <a:srgbClr val="FFFF00"/>
                </a:solidFill>
              </a:rPr>
              <a:t>clip remaining broke in use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54bc0ac-7d45-42ba-8c56-d1158c03dfc8" Revision="1" Stencil="System.MyShapes" StencilVersion="1.0"/>
</Control>
</file>

<file path=customXml/item2.xml><?xml version="1.0" encoding="utf-8"?>
<Control xmlns="http://schemas.microsoft.com/VisualStudio/2011/storyboarding/control">
  <Id Name="c54bc0ac-7d45-42ba-8c56-d1158c03dfc8" Revision="1" Stencil="System.MyShapes" StencilVersion="1.0"/>
</Control>
</file>

<file path=customXml/itemProps1.xml><?xml version="1.0" encoding="utf-8"?>
<ds:datastoreItem xmlns:ds="http://schemas.openxmlformats.org/officeDocument/2006/customXml" ds:itemID="{0D274792-D157-4348-BFF6-C31A1FF7505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12107B0-29A7-4014-835E-B9A5BDA144F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16345</TotalTime>
  <Words>258</Words>
  <Application>Microsoft Office PowerPoint</Application>
  <PresentationFormat>On-screen Show (4:3)</PresentationFormat>
  <Paragraphs>65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Clouds</vt:lpstr>
      <vt:lpstr> HUMAN FAILINGS</vt:lpstr>
      <vt:lpstr>Human failings</vt:lpstr>
      <vt:lpstr>An example follows</vt:lpstr>
      <vt:lpstr>PowerPoint Presentation</vt:lpstr>
      <vt:lpstr>Circumstances</vt:lpstr>
      <vt:lpstr>Preparation for flight-1</vt:lpstr>
      <vt:lpstr>Preparation for flight-2 </vt:lpstr>
      <vt:lpstr>In the air</vt:lpstr>
      <vt:lpstr>On the Ground-1</vt:lpstr>
      <vt:lpstr>On the ground-2</vt:lpstr>
      <vt:lpstr>Human failings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Browning</dc:creator>
  <cp:lastModifiedBy>hugh</cp:lastModifiedBy>
  <cp:revision>1147</cp:revision>
  <cp:lastPrinted>2017-09-21T06:03:44Z</cp:lastPrinted>
  <dcterms:created xsi:type="dcterms:W3CDTF">2006-09-27T11:35:19Z</dcterms:created>
  <dcterms:modified xsi:type="dcterms:W3CDTF">2017-11-06T13:44:29Z</dcterms:modified>
</cp:coreProperties>
</file>