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73" r:id="rId5"/>
    <p:sldId id="269" r:id="rId6"/>
    <p:sldId id="278" r:id="rId7"/>
    <p:sldId id="271" r:id="rId8"/>
    <p:sldId id="274" r:id="rId9"/>
    <p:sldId id="259" r:id="rId10"/>
    <p:sldId id="279" r:id="rId11"/>
    <p:sldId id="260" r:id="rId12"/>
    <p:sldId id="275" r:id="rId13"/>
    <p:sldId id="262" r:id="rId14"/>
    <p:sldId id="264" r:id="rId15"/>
    <p:sldId id="267" r:id="rId16"/>
    <p:sldId id="280" r:id="rId17"/>
    <p:sldId id="268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9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E6F6F-9439-4132-3D23-901F14FE9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A14C6-919F-A097-9615-72989D1A6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DD24D-8DA2-D5C7-147F-BDF9CA58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6B373-31AE-D08B-2F5D-C37A8644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E2E0E-7001-141F-3230-3BB4DFB9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F19F-C464-07B6-85E3-CC6B88F6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A427D-FFF1-1335-CDE4-54014BC86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FD989-121B-DA27-25F5-666DE40E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B52A0-109E-6097-F8A2-7905C6E7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CCF47-EFEB-A0CD-1E5A-97B682A1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9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156724-60A1-C1DE-8A1F-0D3B50BB5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68071-EFEB-5DFA-465B-C920EA533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7B17-2BA0-7CFA-EE53-F723B92D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FA6C0-B355-EC4B-F9F3-9330296F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31C4F-AC17-3908-3AC7-53E3015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2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85C3-A716-179E-087B-F8D43012E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53BE7-783B-A9FF-844F-A50CB8A08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D4EE3-C06B-E51D-CFAF-046A9A31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34D99-4010-92D8-F63C-FD646960E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914DC-51D9-984F-7E9A-1CE1DE794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45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26F27-A74F-4028-F5DE-F1F19E68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B27A2-18D4-1752-2090-66830F50F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B5BDA-730C-BC0E-BEAE-B9439B8C1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3CBE-7FE0-1B4D-730B-AC5E2FD6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3AE27-F506-2E7C-FD18-997F6A3C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72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D82D-75ED-9C8E-E791-E94B4916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DD3A-429C-A6C8-75A0-C4E0A701A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D7A61-7432-2C32-A612-BDE7E984D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72569-1AE1-E858-1D2F-E22E28FF7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6E7BF-2E9C-8E72-BCEF-0D53E223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C82C3-522A-120C-0C0F-B220CD56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54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3E592-5B30-4EF1-A475-947899180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657E5-8CA4-4140-C0AD-383FE3913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BEBDB-D5CF-1D27-9264-76A9A1B99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037D1-48B9-306C-7461-CFFFE9D969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01AEB-E071-44E4-0D28-B50F90B50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2F90F-6AF2-825B-7FBC-0512A4BC3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EEDB8-85BC-8FC6-6670-6263C61F9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F68D3-1E83-E2DF-981C-037599402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04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CE14E-25F2-C378-DF9A-AC3357D97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D9798-82DF-9FBE-552D-28F21FBD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4ECD8-30AF-6F05-9AF1-A6F8C82E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C5E2D8-BA9A-2D83-5D3B-4DA272A7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72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6970E-144F-4F1C-DBE7-C8468020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F480A-CCA5-EBD1-E82A-5E5385E5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BB372-87AC-CF29-C0ED-5EB5CC1B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50926-856E-7191-78BF-CA40FD5DF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71D32-BAA1-C182-16F6-3FFF9E20D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F6B13-4BBC-8715-2F93-4FC907CD0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B68C3-F9E7-F153-69BD-2CE4FDAD7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53CDD-7798-2D23-7873-90870719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303E7-2CD8-D94C-9D22-277B4633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4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D0319-CD26-8AC6-0FFB-DE885D566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63159-7119-6874-9B1D-9E025A211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F58BC-92FC-8103-4471-473A9B7B0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3F1F6-6487-9629-7552-329A0732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4119D-E515-C70F-3A4F-136276BC3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06BC9-3DA7-B980-E86B-7FD338B7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03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0692DC-F364-A620-8D95-972E9A69F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A421C-7E12-12AD-2ED6-7D48B7CF5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47780-5E90-B314-6344-DC9DE51A5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01F8C-172C-44FB-AE6F-62A573407F25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7250-287F-78F4-F0F5-D87E53780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5794B-CB60-51CA-EB5D-2E17ED915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8253-733A-4FBA-84D1-74720F679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64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mbers.gliding.co.uk/library/policies/bga-child-protection-policy-and-procedur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C94F74-0206-1DCE-7F07-7D055559F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27" y="367214"/>
            <a:ext cx="2515636" cy="880472"/>
          </a:xfrm>
          <a:prstGeom prst="rect">
            <a:avLst/>
          </a:prstGeom>
        </p:spPr>
      </p:pic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8405C-317A-4E8A-B4D6-38D37B36C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7682" y="1412018"/>
            <a:ext cx="5947327" cy="3199862"/>
          </a:xfrm>
        </p:spPr>
        <p:txBody>
          <a:bodyPr anchor="b">
            <a:normAutofit fontScale="90000"/>
          </a:bodyPr>
          <a:lstStyle/>
          <a:p>
            <a:pPr algn="l"/>
            <a:br>
              <a:rPr lang="en-GB" sz="4000" dirty="0">
                <a:solidFill>
                  <a:srgbClr val="FFFFFF"/>
                </a:solidFill>
              </a:rPr>
            </a:b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b="1" dirty="0">
                <a:solidFill>
                  <a:srgbClr val="FFFFFF"/>
                </a:solidFill>
              </a:rPr>
              <a:t>Mentoring 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Supporting the progression of Junior pilots and other members who would benefit</a:t>
            </a:r>
            <a:br>
              <a:rPr lang="en-GB" sz="6600" dirty="0">
                <a:solidFill>
                  <a:srgbClr val="FFFFFF"/>
                </a:solidFill>
              </a:rPr>
            </a:br>
            <a:endParaRPr lang="en-GB" sz="6600" dirty="0">
              <a:solidFill>
                <a:srgbClr val="FFFFFF"/>
              </a:solidFill>
            </a:endParaRPr>
          </a:p>
        </p:txBody>
      </p:sp>
      <p:sp>
        <p:nvSpPr>
          <p:cNvPr id="68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C81DC-1773-3A49-B6FC-1A0E4E438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455362"/>
            <a:ext cx="10220959" cy="1550419"/>
          </a:xfrm>
        </p:spPr>
        <p:txBody>
          <a:bodyPr>
            <a:normAutofit/>
          </a:bodyPr>
          <a:lstStyle/>
          <a:p>
            <a:r>
              <a:rPr lang="en-US" dirty="0"/>
              <a:t>Qualities of a good mentor.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738B9-4D31-D34C-BA51-70D425FCF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2160015"/>
            <a:ext cx="10546079" cy="4523813"/>
          </a:xfrm>
        </p:spPr>
        <p:txBody>
          <a:bodyPr>
            <a:norm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an interest in the progress of the JP.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able to encourage and challenge JP.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Skilled mentors will be able to gain the correct balance between support, guidance and leadership.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7A996-F700-CF1E-9418-B6D016EF2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51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B34F5-36DB-0642-BD04-730736A21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327"/>
            <a:ext cx="9486690" cy="1550419"/>
          </a:xfrm>
        </p:spPr>
        <p:txBody>
          <a:bodyPr>
            <a:normAutofit/>
          </a:bodyPr>
          <a:lstStyle/>
          <a:p>
            <a:r>
              <a:rPr lang="en-US" dirty="0"/>
              <a:t>Identifying Junior Pilot; they need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01AB-8D57-2540-B2F1-6149C0D78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961" y="1846118"/>
            <a:ext cx="9486690" cy="3926152"/>
          </a:xfrm>
        </p:spPr>
        <p:txBody>
          <a:bodyPr>
            <a:norm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Be eager to learn from mentor’s experience. 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Prepared to ask and receive feedback.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Seek to improve personal development.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AF9BA6-E58D-BE07-DA2C-A95A5CA8E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493B-19CF-EB4F-A42C-6FF7D0BC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Qualities required of JP mentee: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BA1B6-10CF-B346-96DA-9E44B5424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52" y="1651578"/>
            <a:ext cx="9486690" cy="4835095"/>
          </a:xfrm>
        </p:spPr>
        <p:txBody>
          <a:bodyPr/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Willing to take responsibility.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Seeks new challenges.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Commits to the mentoring programme.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 to accept constructive feedback.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Enjoys gliding.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Eager to gain new skills.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5C993-9FAA-3280-E0D0-FED4FE5F2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89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6B23-37B2-D84D-9720-B18866B54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55362"/>
            <a:ext cx="5510607" cy="1550419"/>
          </a:xfrm>
        </p:spPr>
        <p:txBody>
          <a:bodyPr>
            <a:normAutofit/>
          </a:bodyPr>
          <a:lstStyle/>
          <a:p>
            <a:r>
              <a:rPr lang="en-US" sz="3600" dirty="0"/>
              <a:t>Some possible problems of a mentoring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96AE4-89B1-7F49-B38E-5D477317A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30" y="1709057"/>
            <a:ext cx="5510607" cy="4693581"/>
          </a:xfrm>
        </p:spPr>
        <p:txBody>
          <a:bodyPr>
            <a:normAutofit fontScale="92500" lnSpcReduction="10000"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Insufficient time spent on the partnership.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clarity regarding aims and objectives.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skills of mentor.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Unreasonable expectations between mentor and JP.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JP not willing to properly engage with the  programme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CC4B02-0148-157B-AD93-5B786EE1D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4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ECF5-FBD3-D842-85BB-E257467C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868" y="421270"/>
            <a:ext cx="9486690" cy="1550419"/>
          </a:xfrm>
        </p:spPr>
        <p:txBody>
          <a:bodyPr>
            <a:normAutofit/>
          </a:bodyPr>
          <a:lstStyle/>
          <a:p>
            <a:r>
              <a:rPr lang="en-US" dirty="0"/>
              <a:t>To overcome problems you could: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05049-B5A3-A64D-AEAD-B56259BE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889" y="1401656"/>
            <a:ext cx="9486690" cy="5323115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endParaRPr lang="en-US" dirty="0"/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realistic goals.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Maximise time by using different strategies for Communication.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the JP and Gliding are the focus of the partnership.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honest.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Briefing to be provided for the Mentor and JP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2D573F-370C-B0EC-F03E-A20F019B0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62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8E79-3ABF-8445-9E88-91A629EB7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 dirty="0"/>
              <a:t>Possible activities: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7309D-3DB0-644F-B4BC-AE8088F9C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090" y="1895902"/>
            <a:ext cx="9486690" cy="5257800"/>
          </a:xfrm>
        </p:spPr>
        <p:txBody>
          <a:bodyPr>
            <a:norm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Induction /first meeting paramount to success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the programme.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Agree aims, objectives and parameters. 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 each other flying.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Agree targets and how to achieve them.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D2DF5C-0814-8826-543F-EE3D70233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7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8E79-3ABF-8445-9E88-91A629EB7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 dirty="0"/>
              <a:t>Possible activities: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7309D-3DB0-644F-B4BC-AE8088F9C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090" y="1600200"/>
            <a:ext cx="9486690" cy="5257800"/>
          </a:xfrm>
        </p:spPr>
        <p:txBody>
          <a:bodyPr>
            <a:norm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feedback and support.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Track and monitor training card.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JP to other JP.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with some theoretical input,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(Optional support only if the JP lacks understanding from their instructor)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D2DF5C-0814-8826-543F-EE3D70233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1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81AB-90FB-2640-BC55-FB7F54698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78650-6304-7943-804C-13E17C869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877" y="1690688"/>
            <a:ext cx="9486690" cy="5246915"/>
          </a:xfrm>
        </p:spPr>
        <p:txBody>
          <a:bodyPr>
            <a:norm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increase of JPs that join and remain.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 new talent.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fresh motivated club members.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continued success of the club.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 the learning environment.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Obtain stronger commitment from club members.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1042BE-A112-0180-FEE4-743EC64F6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28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9A95-D4CB-591F-30E0-B00C927A7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EDFDA-E4AA-A6C4-FC8C-BC4768FDA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why you are involved in the programme</a:t>
            </a:r>
          </a:p>
          <a:p>
            <a:r>
              <a:rPr lang="en-US" dirty="0"/>
              <a:t>Enjoy the process</a:t>
            </a:r>
          </a:p>
          <a:p>
            <a:r>
              <a:rPr lang="en-US" dirty="0"/>
              <a:t>Safeguarding is of paramount importance - please refer to BGA policy and procedures below.</a:t>
            </a:r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https://members.gliding.co.uk/library/policies/bga-child-protection-policy-and-procedures/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8D0C0A-2955-D7B1-8F93-76EEB3A3F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5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87ECA-08F2-0C42-B25B-F5C49C5D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E086A-EAE0-F241-99C3-9848C22BC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BGA  is committed to the best possible experience for all U18 pilots and ensuring they receive the best possible coaching, instructing and support.</a:t>
            </a:r>
          </a:p>
          <a:p>
            <a:r>
              <a:rPr lang="en-US" dirty="0"/>
              <a:t>By putting in place the best practices and procedures: we will promote the advancement of flying skills in a safe and enjoyable environment.</a:t>
            </a:r>
          </a:p>
          <a:p>
            <a:r>
              <a:rPr lang="en-US" dirty="0"/>
              <a:t>This resource alongside on-line or workshop training aims to provide a gliding specific awareness of mentoring and its possible benefits.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47127E-D672-F47F-9856-69DCEBD9C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8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39AC-53D2-8A48-9293-2D30758D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65A42-6CE5-6C45-B5BA-8DFADE29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295400"/>
            <a:ext cx="9486690" cy="532311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</a:t>
            </a: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support the enjoyment, retention, and achievement of JP within BGA clubs using club approved mentors.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provide a beneficial, purposeful partnership.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provide relevant advice and support regarding gliding and associated activities.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encourage JP to progress and advance their flying skills.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encourage and advance flying skills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track and monitor  progress of JP</a:t>
            </a:r>
            <a:endParaRPr lang="en-GB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 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4178E0-DB3E-8551-B985-2BCE2FDBE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2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5D461-F200-054A-A64E-0FD87298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515" y="1247140"/>
            <a:ext cx="9512395" cy="476177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What is a mentor?</a:t>
            </a:r>
            <a:b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experienced glider pilot or appropriate adult.</a:t>
            </a: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Individual who is familiar with the structure and organisation of the gliding club.</a:t>
            </a: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club member who feels confident to give support for personal development and enhancing their gliding experience.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70AEE0-B0EF-6244-0CF7-BDEB298EB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33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15A6-91B1-DA43-82AE-C0FBD95B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55362"/>
            <a:ext cx="5510607" cy="993849"/>
          </a:xfrm>
        </p:spPr>
        <p:txBody>
          <a:bodyPr>
            <a:normAutofit/>
          </a:bodyPr>
          <a:lstStyle/>
          <a:p>
            <a:r>
              <a:rPr lang="en-US" sz="3600" dirty="0"/>
              <a:t>  Mentors should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F3E56-DA43-5947-8754-A10EE919C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746" y="1449211"/>
            <a:ext cx="6893636" cy="557348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Organised, good listeners, patient and 	understanding.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Knowledgeable about gliding (might be an instructor but not mandatory)</a:t>
            </a:r>
          </a:p>
          <a:p>
            <a:pPr marL="685800" indent="-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 to network (if relevant) to encourage JP into aviation related Careers.</a:t>
            </a:r>
          </a:p>
          <a:p>
            <a:pPr marL="685800" indent="-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Enthusiastic, persuasive and encouraging.</a:t>
            </a:r>
          </a:p>
          <a:p>
            <a:pPr marL="685800" indent="-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Reliable.</a:t>
            </a:r>
          </a:p>
          <a:p>
            <a:pPr marL="685800" indent="-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Willing to spend time on the initiative.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D1797E-38C8-E646-F5E1-FEE40527F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15A6-91B1-DA43-82AE-C0FBD95B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55362"/>
            <a:ext cx="5510607" cy="1550419"/>
          </a:xfrm>
        </p:spPr>
        <p:txBody>
          <a:bodyPr>
            <a:normAutofit/>
          </a:bodyPr>
          <a:lstStyle/>
          <a:p>
            <a:r>
              <a:rPr lang="en-US" sz="3600" dirty="0"/>
              <a:t>  Mentors should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F3E56-DA43-5947-8754-A10EE919C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46" y="1838874"/>
            <a:ext cx="5510607" cy="4384505"/>
          </a:xfrm>
        </p:spPr>
        <p:txBody>
          <a:bodyPr>
            <a:norm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about aims, objectives and parameters this is not an instructor role.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DBS checked If working with U18 pilots.</a:t>
            </a:r>
          </a:p>
          <a:p>
            <a:pPr marL="4572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aware of the Child protection and GDPR policy.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D1797E-38C8-E646-F5E1-FEE40527F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98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CDD0-052F-CD44-8EC7-7ECF5D60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1" y="455362"/>
            <a:ext cx="7846501" cy="1550419"/>
          </a:xfrm>
        </p:spPr>
        <p:txBody>
          <a:bodyPr>
            <a:normAutofit/>
          </a:bodyPr>
          <a:lstStyle/>
          <a:p>
            <a:r>
              <a:rPr lang="en-US" dirty="0"/>
              <a:t>  Mentoring may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D9B7B-8C6D-1C41-916F-CCE7CD62A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1" y="2160016"/>
            <a:ext cx="7846501" cy="3926152"/>
          </a:xfrm>
        </p:spPr>
        <p:txBody>
          <a:bodyPr>
            <a:normAutofit/>
          </a:bodyPr>
          <a:lstStyle/>
          <a:p>
            <a:r>
              <a:rPr lang="en-US" dirty="0"/>
              <a:t>One-to One (One mentor: One JP)</a:t>
            </a:r>
          </a:p>
          <a:p>
            <a:endParaRPr lang="en-US" dirty="0"/>
          </a:p>
          <a:p>
            <a:r>
              <a:rPr lang="en-US" dirty="0"/>
              <a:t>Group  (Groups of mentors: Several JPs)</a:t>
            </a:r>
          </a:p>
          <a:p>
            <a:endParaRPr lang="en-US" dirty="0"/>
          </a:p>
          <a:p>
            <a:r>
              <a:rPr lang="en-US" dirty="0"/>
              <a:t>One – to – many JPs. (One mentor: Several JPs)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1A4EAB-9714-130B-9A66-8D766D99E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7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1387-D548-F642-8AEB-7973BDE34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Methods may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71329-0228-D44D-B5CA-76D7398E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 to face</a:t>
            </a:r>
          </a:p>
          <a:p>
            <a:r>
              <a:rPr lang="en-US" dirty="0"/>
              <a:t>Zoom or Teams</a:t>
            </a:r>
          </a:p>
          <a:p>
            <a:r>
              <a:rPr lang="en-US" dirty="0"/>
              <a:t>Telephone</a:t>
            </a:r>
          </a:p>
          <a:p>
            <a:r>
              <a:rPr lang="en-US" dirty="0"/>
              <a:t>For all of the above ensure you have considered all safeguarding issues if JP is U18.</a:t>
            </a:r>
          </a:p>
          <a:p>
            <a:r>
              <a:rPr lang="en-US" dirty="0"/>
              <a:t>It is good practice to ensure other club members and parents are aware of the process and that one: one meetings are not held behind closed doors.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CB3D49-8EBE-C378-73A8-FCF5EBD42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3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C81DC-1773-3A49-B6FC-1A0E4E438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490"/>
            <a:ext cx="10220959" cy="1550419"/>
          </a:xfrm>
        </p:spPr>
        <p:txBody>
          <a:bodyPr>
            <a:normAutofit/>
          </a:bodyPr>
          <a:lstStyle/>
          <a:p>
            <a:r>
              <a:rPr lang="en-US" dirty="0"/>
              <a:t>Qualities of a good mentor.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738B9-4D31-D34C-BA51-70D425FCF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2160015"/>
            <a:ext cx="10546079" cy="4523813"/>
          </a:xfrm>
        </p:spPr>
        <p:txBody>
          <a:bodyPr>
            <a:normAutofit fontScale="62500" lnSpcReduction="20000"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Easy to approach and possess good listening skills.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Ability to actively question JP.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Able to give constructive and positive feedback.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able to support JP in identifying and setting targets.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5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Possess skills to guide JP whilst letting them make decisions.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5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7A996-F700-CF1E-9418-B6D016EF2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6052" y="371327"/>
            <a:ext cx="2147748" cy="75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60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826</Words>
  <Application>Microsoft Office PowerPoint</Application>
  <PresentationFormat>Widescreen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Mentoring  Supporting the progression of Junior pilots and other members who would benefit </vt:lpstr>
      <vt:lpstr>             Introduction</vt:lpstr>
      <vt:lpstr>Aims and objectives</vt:lpstr>
      <vt:lpstr>                          What is a mentor?    An experienced glider pilot or appropriate adult.  An Individual who is familiar with the structure and organisation of the gliding club.  A club member who feels confident to give support for personal development and enhancing their gliding experience.   </vt:lpstr>
      <vt:lpstr>  Mentors should be:</vt:lpstr>
      <vt:lpstr>  Mentors should be:</vt:lpstr>
      <vt:lpstr>  Mentoring may be:</vt:lpstr>
      <vt:lpstr>Delivery Methods may be:</vt:lpstr>
      <vt:lpstr>Qualities of a good mentor.</vt:lpstr>
      <vt:lpstr>Qualities of a good mentor.</vt:lpstr>
      <vt:lpstr>Identifying Junior Pilot; they need to:</vt:lpstr>
      <vt:lpstr>Qualities required of JP mentee:</vt:lpstr>
      <vt:lpstr>Some possible problems of a mentoring programme</vt:lpstr>
      <vt:lpstr>To overcome problems you could:</vt:lpstr>
      <vt:lpstr>Possible activities:</vt:lpstr>
      <vt:lpstr>Possible activities:</vt:lpstr>
      <vt:lpstr>Possible benefits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BGA Aerobatic Instructor Endorsement</dc:title>
  <dc:creator>Pete Stratten</dc:creator>
  <cp:lastModifiedBy>Pete Stratten</cp:lastModifiedBy>
  <cp:revision>8</cp:revision>
  <dcterms:created xsi:type="dcterms:W3CDTF">2022-08-23T07:08:37Z</dcterms:created>
  <dcterms:modified xsi:type="dcterms:W3CDTF">2022-10-05T16:41:51Z</dcterms:modified>
</cp:coreProperties>
</file>